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7772400" cy="10693400"/>
  <p:notesSz cx="7772400" cy="10693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0" d="100"/>
          <a:sy n="70" d="100"/>
        </p:scale>
        <p:origin x="-1656" y="-78"/>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2930" y="3118104"/>
            <a:ext cx="6606540" cy="211226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65860" y="5632704"/>
            <a:ext cx="5440680" cy="25146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7/27/2023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u="heavy">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7/27/2023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u="heavy">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388620" y="2313432"/>
            <a:ext cx="3380994"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002786" y="2313432"/>
            <a:ext cx="3380994" cy="66385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7/27/2023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u="heavy">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7/27/2023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7/27/2023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90371" y="2134869"/>
            <a:ext cx="5591657" cy="391160"/>
          </a:xfrm>
          <a:prstGeom prst="rect">
            <a:avLst/>
          </a:prstGeom>
        </p:spPr>
        <p:txBody>
          <a:bodyPr wrap="square" lIns="0" tIns="0" rIns="0" bIns="0">
            <a:spAutoFit/>
          </a:bodyPr>
          <a:lstStyle>
            <a:lvl1pPr>
              <a:defRPr sz="2400" b="1" i="0" u="heavy">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902004" y="1606041"/>
            <a:ext cx="5968390" cy="569595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2642616" y="9354312"/>
            <a:ext cx="2487168" cy="5029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88620" y="9354312"/>
            <a:ext cx="1787652" cy="5029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7/27/2023</a:t>
            </a:fld>
            <a:endParaRPr lang="en-US"/>
          </a:p>
        </p:txBody>
      </p:sp>
      <p:sp>
        <p:nvSpPr>
          <p:cNvPr id="6" name="Holder 6"/>
          <p:cNvSpPr>
            <a:spLocks noGrp="1"/>
          </p:cNvSpPr>
          <p:nvPr>
            <p:ph type="sldNum" sz="quarter" idx="7"/>
          </p:nvPr>
        </p:nvSpPr>
        <p:spPr>
          <a:xfrm>
            <a:off x="5596128" y="9354312"/>
            <a:ext cx="1787652" cy="5029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mindmajix.com/what-is-cloud-computing"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mindmajix.com/aws-lambda-tutorial" TargetMode="External"/><Relationship Id="rId1" Type="http://schemas.openxmlformats.org/officeDocument/2006/relationships/slideLayout" Target="../slideLayouts/slideLayout5.xml"/><Relationship Id="rId5" Type="http://schemas.openxmlformats.org/officeDocument/2006/relationships/image" Target="../media/image12.jpe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ws.amazon.com/sns/?whats-new-cards.sort-by=item.additionalFields.postDateTime&amp;whats-new-cards.sort-order=desc" TargetMode="External"/><Relationship Id="rId1" Type="http://schemas.openxmlformats.org/officeDocument/2006/relationships/slideLayout" Target="../slideLayouts/slideLayout5.xml"/><Relationship Id="rId5" Type="http://schemas.openxmlformats.org/officeDocument/2006/relationships/image" Target="../media/image20.jpe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17" Type="http://schemas.openxmlformats.org/officeDocument/2006/relationships/image" Target="../media/image11.sv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Google_Cloud_Platform" TargetMode="External"/><Relationship Id="rId2" Type="http://schemas.openxmlformats.org/officeDocument/2006/relationships/hyperlink" Target="https://en.wikipedia.org/wiki/Microsoft_Azure"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39775" y="609600"/>
            <a:ext cx="6236335" cy="135890"/>
            <a:chOff x="739775" y="609600"/>
            <a:chExt cx="6236335" cy="135890"/>
          </a:xfrm>
        </p:grpSpPr>
        <p:sp>
          <p:nvSpPr>
            <p:cNvPr id="3" name="object 3"/>
            <p:cNvSpPr/>
            <p:nvPr/>
          </p:nvSpPr>
          <p:spPr>
            <a:xfrm>
              <a:off x="739775" y="609600"/>
              <a:ext cx="6236334" cy="13589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73430" y="652144"/>
              <a:ext cx="6169660" cy="10160"/>
            </a:xfrm>
            <a:custGeom>
              <a:avLst/>
              <a:gdLst/>
              <a:ahLst/>
              <a:cxnLst/>
              <a:rect l="l" t="t" r="r" b="b"/>
              <a:pathLst>
                <a:path w="6169659" h="10159">
                  <a:moveTo>
                    <a:pt x="0" y="0"/>
                  </a:moveTo>
                  <a:lnTo>
                    <a:pt x="6169660" y="10159"/>
                  </a:lnTo>
                </a:path>
              </a:pathLst>
            </a:custGeom>
            <a:ln w="63499">
              <a:solidFill>
                <a:srgbClr val="F79346"/>
              </a:solidFill>
            </a:ln>
          </p:spPr>
          <p:txBody>
            <a:bodyPr wrap="square" lIns="0" tIns="0" rIns="0" bIns="0" rtlCol="0"/>
            <a:lstStyle/>
            <a:p>
              <a:endParaRPr/>
            </a:p>
          </p:txBody>
        </p:sp>
      </p:grpSp>
      <p:sp>
        <p:nvSpPr>
          <p:cNvPr id="5" name="object 5"/>
          <p:cNvSpPr/>
          <p:nvPr/>
        </p:nvSpPr>
        <p:spPr>
          <a:xfrm>
            <a:off x="5426709" y="7734427"/>
            <a:ext cx="1390649" cy="771525"/>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12700" rIns="0" bIns="0" rtlCol="0">
            <a:spAutoFit/>
          </a:bodyPr>
          <a:lstStyle/>
          <a:p>
            <a:pPr marL="15875">
              <a:lnSpc>
                <a:spcPct val="100000"/>
              </a:lnSpc>
              <a:spcBef>
                <a:spcPts val="100"/>
              </a:spcBef>
            </a:pPr>
            <a:r>
              <a:rPr b="0" dirty="0">
                <a:latin typeface="Times New Roman"/>
                <a:cs typeface="Times New Roman"/>
              </a:rPr>
              <a:t> </a:t>
            </a:r>
            <a:r>
              <a:rPr b="0" spc="-25" dirty="0">
                <a:latin typeface="Times New Roman"/>
                <a:cs typeface="Times New Roman"/>
              </a:rPr>
              <a:t> </a:t>
            </a:r>
            <a:r>
              <a:rPr spc="-15" dirty="0"/>
              <a:t>BLACKBUCKS </a:t>
            </a:r>
            <a:r>
              <a:rPr spc="-10" dirty="0"/>
              <a:t>INTERNSHIP</a:t>
            </a:r>
            <a:r>
              <a:rPr spc="-100" dirty="0"/>
              <a:t> </a:t>
            </a:r>
            <a:r>
              <a:rPr spc="-20" dirty="0"/>
              <a:t>REPORT</a:t>
            </a:r>
          </a:p>
        </p:txBody>
      </p:sp>
      <p:sp>
        <p:nvSpPr>
          <p:cNvPr id="7" name="object 7"/>
          <p:cNvSpPr txBox="1"/>
          <p:nvPr/>
        </p:nvSpPr>
        <p:spPr>
          <a:xfrm>
            <a:off x="2244598" y="2751709"/>
            <a:ext cx="3485515" cy="1245213"/>
          </a:xfrm>
          <a:prstGeom prst="rect">
            <a:avLst/>
          </a:prstGeom>
        </p:spPr>
        <p:txBody>
          <a:bodyPr vert="horz" wrap="square" lIns="0" tIns="12700" rIns="0" bIns="0" rtlCol="0">
            <a:spAutoFit/>
          </a:bodyPr>
          <a:lstStyle/>
          <a:p>
            <a:pPr marL="975994" marR="5080" indent="-963930">
              <a:lnSpc>
                <a:spcPct val="146800"/>
              </a:lnSpc>
              <a:spcBef>
                <a:spcPts val="100"/>
              </a:spcBef>
            </a:pPr>
            <a:r>
              <a:rPr lang="en-US" b="1" dirty="0" smtClean="0">
                <a:latin typeface="Carlito"/>
                <a:cs typeface="Carlito"/>
              </a:rPr>
              <a:t>DISASTER RECOVERY IN AWS </a:t>
            </a:r>
          </a:p>
          <a:p>
            <a:pPr marL="975994" marR="5080" indent="-963930">
              <a:lnSpc>
                <a:spcPct val="146800"/>
              </a:lnSpc>
              <a:spcBef>
                <a:spcPts val="100"/>
              </a:spcBef>
            </a:pPr>
            <a:r>
              <a:rPr lang="en-US" dirty="0" smtClean="0">
                <a:latin typeface="Carlito"/>
                <a:cs typeface="Carlito"/>
              </a:rPr>
              <a:t>          </a:t>
            </a:r>
            <a:r>
              <a:rPr lang="en-US" b="1" dirty="0" smtClean="0">
                <a:latin typeface="Carlito"/>
                <a:cs typeface="Carlito"/>
              </a:rPr>
              <a:t>USING CRR&amp;EFS</a:t>
            </a:r>
            <a:endParaRPr sz="1800" b="1">
              <a:latin typeface="Carlito"/>
              <a:cs typeface="Carlito"/>
            </a:endParaRPr>
          </a:p>
          <a:p>
            <a:pPr marL="873760">
              <a:lnSpc>
                <a:spcPct val="100000"/>
              </a:lnSpc>
              <a:spcBef>
                <a:spcPts val="1019"/>
              </a:spcBef>
            </a:pPr>
            <a:r>
              <a:rPr sz="1800" b="1" dirty="0">
                <a:latin typeface="Carlito"/>
                <a:cs typeface="Carlito"/>
              </a:rPr>
              <a:t>SUBMITTED</a:t>
            </a:r>
            <a:r>
              <a:rPr sz="1800" b="1" spc="-35" dirty="0">
                <a:latin typeface="Carlito"/>
                <a:cs typeface="Carlito"/>
              </a:rPr>
              <a:t> </a:t>
            </a:r>
            <a:r>
              <a:rPr sz="1800" b="1" spc="-65" dirty="0">
                <a:latin typeface="Carlito"/>
                <a:cs typeface="Carlito"/>
              </a:rPr>
              <a:t>BY</a:t>
            </a:r>
            <a:endParaRPr sz="1800">
              <a:latin typeface="Carlito"/>
              <a:cs typeface="Carlito"/>
            </a:endParaRPr>
          </a:p>
        </p:txBody>
      </p:sp>
      <p:sp>
        <p:nvSpPr>
          <p:cNvPr id="8" name="object 8"/>
          <p:cNvSpPr txBox="1"/>
          <p:nvPr/>
        </p:nvSpPr>
        <p:spPr>
          <a:xfrm>
            <a:off x="902004" y="4515739"/>
            <a:ext cx="236601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Times New Roman"/>
                <a:cs typeface="Times New Roman"/>
              </a:rPr>
              <a:t>M</a:t>
            </a:r>
            <a:r>
              <a:rPr lang="en-IN" sz="1200" b="1" spc="-5" dirty="0">
                <a:latin typeface="Times New Roman"/>
                <a:cs typeface="Times New Roman"/>
              </a:rPr>
              <a:t>r. VEMANA  AJAY BABU</a:t>
            </a:r>
            <a:endParaRPr sz="1200" dirty="0">
              <a:latin typeface="Times New Roman"/>
              <a:cs typeface="Times New Roman"/>
            </a:endParaRPr>
          </a:p>
        </p:txBody>
      </p:sp>
      <p:sp>
        <p:nvSpPr>
          <p:cNvPr id="9" name="object 9"/>
          <p:cNvSpPr txBox="1"/>
          <p:nvPr/>
        </p:nvSpPr>
        <p:spPr>
          <a:xfrm>
            <a:off x="4787887" y="4495418"/>
            <a:ext cx="1536713"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Times New Roman"/>
                <a:cs typeface="Times New Roman"/>
              </a:rPr>
              <a:t>RegdNo:2</a:t>
            </a:r>
            <a:r>
              <a:rPr lang="en-IN" sz="1200" b="1" spc="-5" dirty="0">
                <a:latin typeface="Times New Roman"/>
                <a:cs typeface="Times New Roman"/>
              </a:rPr>
              <a:t>1</a:t>
            </a:r>
            <a:r>
              <a:rPr sz="1200" b="1" spc="-5" dirty="0">
                <a:latin typeface="Times New Roman"/>
                <a:cs typeface="Times New Roman"/>
              </a:rPr>
              <a:t>B91A</a:t>
            </a:r>
            <a:r>
              <a:rPr lang="en-IN" sz="1200" b="1" spc="-5" dirty="0">
                <a:latin typeface="Times New Roman"/>
                <a:cs typeface="Times New Roman"/>
              </a:rPr>
              <a:t>04Q4</a:t>
            </a:r>
            <a:endParaRPr sz="1200" dirty="0">
              <a:latin typeface="Times New Roman"/>
              <a:cs typeface="Times New Roman"/>
            </a:endParaRPr>
          </a:p>
        </p:txBody>
      </p:sp>
      <p:sp>
        <p:nvSpPr>
          <p:cNvPr id="10" name="object 10"/>
          <p:cNvSpPr txBox="1"/>
          <p:nvPr/>
        </p:nvSpPr>
        <p:spPr>
          <a:xfrm>
            <a:off x="902004" y="4867783"/>
            <a:ext cx="2298396" cy="19748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Times New Roman"/>
                <a:cs typeface="Times New Roman"/>
              </a:rPr>
              <a:t>M</a:t>
            </a:r>
            <a:r>
              <a:rPr lang="en-IN" sz="1200" b="1" spc="-5" dirty="0">
                <a:latin typeface="Times New Roman"/>
                <a:cs typeface="Times New Roman"/>
              </a:rPr>
              <a:t>r. TANUKONDA  SAI KALYAN</a:t>
            </a:r>
            <a:endParaRPr sz="1200" dirty="0">
              <a:latin typeface="Times New Roman"/>
              <a:cs typeface="Times New Roman"/>
            </a:endParaRPr>
          </a:p>
        </p:txBody>
      </p:sp>
      <p:sp>
        <p:nvSpPr>
          <p:cNvPr id="11" name="object 11"/>
          <p:cNvSpPr txBox="1"/>
          <p:nvPr/>
        </p:nvSpPr>
        <p:spPr>
          <a:xfrm>
            <a:off x="4787887" y="4867782"/>
            <a:ext cx="1460513"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Times New Roman"/>
                <a:cs typeface="Times New Roman"/>
              </a:rPr>
              <a:t>RegdNo:2</a:t>
            </a:r>
            <a:r>
              <a:rPr lang="en-IN" sz="1200" b="1" spc="-5" dirty="0">
                <a:latin typeface="Times New Roman"/>
                <a:cs typeface="Times New Roman"/>
              </a:rPr>
              <a:t>1</a:t>
            </a:r>
            <a:r>
              <a:rPr sz="1200" b="1" spc="-5" dirty="0">
                <a:latin typeface="Times New Roman"/>
                <a:cs typeface="Times New Roman"/>
              </a:rPr>
              <a:t>B91A</a:t>
            </a:r>
            <a:r>
              <a:rPr lang="en-IN" sz="1200" b="1" spc="-5" dirty="0">
                <a:latin typeface="Times New Roman"/>
                <a:cs typeface="Times New Roman"/>
              </a:rPr>
              <a:t>04N5</a:t>
            </a:r>
            <a:endParaRPr sz="1200" dirty="0">
              <a:latin typeface="Times New Roman"/>
              <a:cs typeface="Times New Roman"/>
            </a:endParaRPr>
          </a:p>
        </p:txBody>
      </p:sp>
      <p:sp>
        <p:nvSpPr>
          <p:cNvPr id="12" name="object 12"/>
          <p:cNvSpPr txBox="1"/>
          <p:nvPr/>
        </p:nvSpPr>
        <p:spPr>
          <a:xfrm>
            <a:off x="902004" y="5221604"/>
            <a:ext cx="2167255"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Times New Roman"/>
                <a:cs typeface="Times New Roman"/>
              </a:rPr>
              <a:t>M</a:t>
            </a:r>
            <a:r>
              <a:rPr lang="en-IN" sz="1200" b="1" spc="-5" dirty="0">
                <a:latin typeface="Times New Roman"/>
                <a:cs typeface="Times New Roman"/>
              </a:rPr>
              <a:t>r. SIRAPU SAI</a:t>
            </a:r>
            <a:endParaRPr sz="1200" dirty="0">
              <a:latin typeface="Times New Roman"/>
              <a:cs typeface="Times New Roman"/>
            </a:endParaRPr>
          </a:p>
        </p:txBody>
      </p:sp>
      <p:sp>
        <p:nvSpPr>
          <p:cNvPr id="13" name="object 13"/>
          <p:cNvSpPr txBox="1"/>
          <p:nvPr/>
        </p:nvSpPr>
        <p:spPr>
          <a:xfrm>
            <a:off x="4787887" y="5229727"/>
            <a:ext cx="1536713"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Times New Roman"/>
                <a:cs typeface="Times New Roman"/>
              </a:rPr>
              <a:t>RegdNo:2</a:t>
            </a:r>
            <a:r>
              <a:rPr lang="en-IN" sz="1200" b="1" spc="-5" dirty="0">
                <a:latin typeface="Times New Roman"/>
                <a:cs typeface="Times New Roman"/>
              </a:rPr>
              <a:t>1</a:t>
            </a:r>
            <a:r>
              <a:rPr sz="1200" b="1" spc="-5" dirty="0">
                <a:latin typeface="Times New Roman"/>
                <a:cs typeface="Times New Roman"/>
              </a:rPr>
              <a:t>B91A</a:t>
            </a:r>
            <a:r>
              <a:rPr lang="en-IN" sz="1200" b="1" spc="-5" dirty="0">
                <a:latin typeface="Times New Roman"/>
                <a:cs typeface="Times New Roman"/>
              </a:rPr>
              <a:t>04M4</a:t>
            </a:r>
            <a:endParaRPr sz="1200" dirty="0">
              <a:latin typeface="Times New Roman"/>
              <a:cs typeface="Times New Roman"/>
            </a:endParaRPr>
          </a:p>
        </p:txBody>
      </p:sp>
      <p:sp>
        <p:nvSpPr>
          <p:cNvPr id="14" name="object 14"/>
          <p:cNvSpPr txBox="1"/>
          <p:nvPr/>
        </p:nvSpPr>
        <p:spPr>
          <a:xfrm>
            <a:off x="2534539" y="5956173"/>
            <a:ext cx="3641725" cy="824865"/>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rlito"/>
                <a:cs typeface="Carlito"/>
              </a:rPr>
              <a:t>UNDER THE </a:t>
            </a:r>
            <a:r>
              <a:rPr sz="1600" b="1" spc="-15" dirty="0">
                <a:latin typeface="Carlito"/>
                <a:cs typeface="Carlito"/>
              </a:rPr>
              <a:t>GUIDANCE </a:t>
            </a:r>
            <a:r>
              <a:rPr sz="1600" b="1" spc="-5" dirty="0">
                <a:latin typeface="Carlito"/>
                <a:cs typeface="Carlito"/>
              </a:rPr>
              <a:t>OF </a:t>
            </a:r>
            <a:r>
              <a:rPr sz="1600" b="1" dirty="0">
                <a:latin typeface="Carlito"/>
                <a:cs typeface="Carlito"/>
              </a:rPr>
              <a:t>MR. </a:t>
            </a:r>
            <a:r>
              <a:rPr sz="1600" b="1" spc="-5" dirty="0">
                <a:latin typeface="Carlito"/>
                <a:cs typeface="Carlito"/>
              </a:rPr>
              <a:t>AASHU</a:t>
            </a:r>
            <a:r>
              <a:rPr sz="1600" b="1" spc="-130" dirty="0">
                <a:latin typeface="Carlito"/>
                <a:cs typeface="Carlito"/>
              </a:rPr>
              <a:t> </a:t>
            </a:r>
            <a:r>
              <a:rPr sz="1600" b="1" spc="-5" dirty="0">
                <a:latin typeface="Carlito"/>
                <a:cs typeface="Carlito"/>
              </a:rPr>
              <a:t>DEV</a:t>
            </a:r>
            <a:endParaRPr sz="1600" dirty="0">
              <a:latin typeface="Carlito"/>
              <a:cs typeface="Carlito"/>
            </a:endParaRPr>
          </a:p>
          <a:p>
            <a:pPr marL="1568450" marR="6985" indent="-564515">
              <a:lnSpc>
                <a:spcPct val="156400"/>
              </a:lnSpc>
              <a:spcBef>
                <a:spcPts val="245"/>
              </a:spcBef>
            </a:pPr>
            <a:r>
              <a:rPr sz="1100" spc="-10" dirty="0">
                <a:latin typeface="Times New Roman"/>
                <a:cs typeface="Times New Roman"/>
              </a:rPr>
              <a:t>B.Tech, </a:t>
            </a:r>
            <a:r>
              <a:rPr sz="1100" spc="-25" dirty="0">
                <a:latin typeface="Times New Roman"/>
                <a:cs typeface="Times New Roman"/>
              </a:rPr>
              <a:t>AWS </a:t>
            </a:r>
            <a:r>
              <a:rPr sz="1100" dirty="0">
                <a:latin typeface="Times New Roman"/>
                <a:cs typeface="Times New Roman"/>
              </a:rPr>
              <a:t>solution Architect (2x) certified,  </a:t>
            </a:r>
            <a:r>
              <a:rPr sz="1100" spc="-30" dirty="0">
                <a:latin typeface="Times New Roman"/>
                <a:cs typeface="Times New Roman"/>
              </a:rPr>
              <a:t>AWS </a:t>
            </a:r>
            <a:r>
              <a:rPr sz="1100" dirty="0">
                <a:latin typeface="Times New Roman"/>
                <a:cs typeface="Times New Roman"/>
              </a:rPr>
              <a:t>Academy Accredited</a:t>
            </a:r>
            <a:r>
              <a:rPr sz="1100" spc="-100" dirty="0">
                <a:latin typeface="Times New Roman"/>
                <a:cs typeface="Times New Roman"/>
              </a:rPr>
              <a:t> </a:t>
            </a:r>
            <a:r>
              <a:rPr sz="1100" dirty="0">
                <a:latin typeface="Times New Roman"/>
                <a:cs typeface="Times New Roman"/>
              </a:rPr>
              <a:t>Educator</a:t>
            </a:r>
          </a:p>
        </p:txBody>
      </p:sp>
      <p:sp>
        <p:nvSpPr>
          <p:cNvPr id="15" name="object 15"/>
          <p:cNvSpPr txBox="1"/>
          <p:nvPr/>
        </p:nvSpPr>
        <p:spPr>
          <a:xfrm>
            <a:off x="2438526" y="8391042"/>
            <a:ext cx="2894965" cy="668655"/>
          </a:xfrm>
          <a:prstGeom prst="rect">
            <a:avLst/>
          </a:prstGeom>
        </p:spPr>
        <p:txBody>
          <a:bodyPr vert="horz" wrap="square" lIns="0" tIns="12700" rIns="0" bIns="0" rtlCol="0">
            <a:spAutoFit/>
          </a:bodyPr>
          <a:lstStyle/>
          <a:p>
            <a:pPr marL="12700" marR="5080" indent="292100">
              <a:lnSpc>
                <a:spcPct val="150700"/>
              </a:lnSpc>
              <a:spcBef>
                <a:spcPts val="100"/>
              </a:spcBef>
            </a:pPr>
            <a:r>
              <a:rPr sz="1400" b="1" dirty="0">
                <a:latin typeface="Times New Roman"/>
                <a:cs typeface="Times New Roman"/>
              </a:rPr>
              <a:t>Blackbuck </a:t>
            </a:r>
            <a:r>
              <a:rPr sz="1400" b="1" spc="-5" dirty="0">
                <a:latin typeface="Times New Roman"/>
                <a:cs typeface="Times New Roman"/>
              </a:rPr>
              <a:t>Engineers </a:t>
            </a:r>
            <a:r>
              <a:rPr sz="1400" b="1" dirty="0">
                <a:latin typeface="Times New Roman"/>
                <a:cs typeface="Times New Roman"/>
              </a:rPr>
              <a:t>Pvt, Ltd  </a:t>
            </a:r>
            <a:r>
              <a:rPr sz="1400" b="1" spc="-5" dirty="0">
                <a:latin typeface="Times New Roman"/>
                <a:cs typeface="Times New Roman"/>
              </a:rPr>
              <a:t>Road </a:t>
            </a:r>
            <a:r>
              <a:rPr sz="1400" b="1" spc="-10" dirty="0">
                <a:latin typeface="Times New Roman"/>
                <a:cs typeface="Times New Roman"/>
              </a:rPr>
              <a:t>No </a:t>
            </a:r>
            <a:r>
              <a:rPr sz="1400" b="1" spc="-5" dirty="0">
                <a:latin typeface="Times New Roman"/>
                <a:cs typeface="Times New Roman"/>
              </a:rPr>
              <a:t>36, Jubilee </a:t>
            </a:r>
            <a:r>
              <a:rPr sz="1400" b="1" dirty="0">
                <a:latin typeface="Times New Roman"/>
                <a:cs typeface="Times New Roman"/>
              </a:rPr>
              <a:t>Hills,</a:t>
            </a:r>
            <a:r>
              <a:rPr sz="1400" b="1" spc="-25" dirty="0">
                <a:latin typeface="Times New Roman"/>
                <a:cs typeface="Times New Roman"/>
              </a:rPr>
              <a:t> </a:t>
            </a:r>
            <a:r>
              <a:rPr sz="1400" b="1" spc="-5" dirty="0">
                <a:latin typeface="Times New Roman"/>
                <a:cs typeface="Times New Roman"/>
              </a:rPr>
              <a:t>Hyderabad</a:t>
            </a:r>
            <a:endParaRPr sz="1400">
              <a:latin typeface="Times New Roman"/>
              <a:cs typeface="Times New Roman"/>
            </a:endParaRPr>
          </a:p>
        </p:txBody>
      </p:sp>
      <p:sp>
        <p:nvSpPr>
          <p:cNvPr id="16" name="object 16"/>
          <p:cNvSpPr/>
          <p:nvPr/>
        </p:nvSpPr>
        <p:spPr>
          <a:xfrm>
            <a:off x="914400" y="914450"/>
            <a:ext cx="816610" cy="93822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76466" y="436880"/>
            <a:ext cx="965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7</a:t>
            </a:r>
            <a:endParaRPr sz="1100">
              <a:latin typeface="Carlito"/>
              <a:cs typeface="Carlito"/>
            </a:endParaRPr>
          </a:p>
        </p:txBody>
      </p:sp>
      <p:sp>
        <p:nvSpPr>
          <p:cNvPr id="3" name="object 3"/>
          <p:cNvSpPr txBox="1"/>
          <p:nvPr/>
        </p:nvSpPr>
        <p:spPr>
          <a:xfrm>
            <a:off x="902004" y="812037"/>
            <a:ext cx="5968365" cy="3009900"/>
          </a:xfrm>
          <a:prstGeom prst="rect">
            <a:avLst/>
          </a:prstGeom>
        </p:spPr>
        <p:txBody>
          <a:bodyPr vert="horz" wrap="square" lIns="0" tIns="92075" rIns="0" bIns="0" rtlCol="0">
            <a:spAutoFit/>
          </a:bodyPr>
          <a:lstStyle/>
          <a:p>
            <a:pPr marL="12700">
              <a:lnSpc>
                <a:spcPct val="100000"/>
              </a:lnSpc>
              <a:spcBef>
                <a:spcPts val="725"/>
              </a:spcBef>
            </a:pPr>
            <a:r>
              <a:rPr sz="1200" spc="-10" dirty="0">
                <a:latin typeface="Times New Roman"/>
                <a:cs typeface="Times New Roman"/>
              </a:rPr>
              <a:t>Availability </a:t>
            </a:r>
            <a:r>
              <a:rPr sz="1200" spc="-5" dirty="0">
                <a:latin typeface="Times New Roman"/>
                <a:cs typeface="Times New Roman"/>
              </a:rPr>
              <a:t>zone as </a:t>
            </a:r>
            <a:r>
              <a:rPr sz="1200" dirty="0">
                <a:latin typeface="Times New Roman"/>
                <a:cs typeface="Times New Roman"/>
              </a:rPr>
              <a:t>a </a:t>
            </a:r>
            <a:r>
              <a:rPr sz="1200" spc="-5" dirty="0">
                <a:latin typeface="Times New Roman"/>
                <a:cs typeface="Times New Roman"/>
              </a:rPr>
              <a:t>Data</a:t>
            </a:r>
            <a:r>
              <a:rPr sz="1200" spc="5" dirty="0">
                <a:latin typeface="Times New Roman"/>
                <a:cs typeface="Times New Roman"/>
              </a:rPr>
              <a:t> </a:t>
            </a:r>
            <a:r>
              <a:rPr sz="1200" spc="-5" dirty="0">
                <a:latin typeface="Times New Roman"/>
                <a:cs typeface="Times New Roman"/>
              </a:rPr>
              <a:t>Center</a:t>
            </a:r>
            <a:endParaRPr sz="1200">
              <a:latin typeface="Times New Roman"/>
              <a:cs typeface="Times New Roman"/>
            </a:endParaRPr>
          </a:p>
          <a:p>
            <a:pPr marL="469265" indent="-228600">
              <a:lnSpc>
                <a:spcPct val="100000"/>
              </a:lnSpc>
              <a:spcBef>
                <a:spcPts val="620"/>
              </a:spcBef>
              <a:buSzPct val="83333"/>
              <a:buFont typeface="Symbol"/>
              <a:buChar char=""/>
              <a:tabLst>
                <a:tab pos="469265" algn="l"/>
                <a:tab pos="469900" algn="l"/>
              </a:tabLst>
            </a:pPr>
            <a:r>
              <a:rPr sz="1200" spc="-5" dirty="0">
                <a:latin typeface="Times New Roman"/>
                <a:cs typeface="Times New Roman"/>
              </a:rPr>
              <a:t>An</a:t>
            </a:r>
            <a:r>
              <a:rPr sz="1200" spc="-30" dirty="0">
                <a:latin typeface="Times New Roman"/>
                <a:cs typeface="Times New Roman"/>
              </a:rPr>
              <a:t> </a:t>
            </a:r>
            <a:r>
              <a:rPr sz="1200" spc="-5" dirty="0">
                <a:latin typeface="Times New Roman"/>
                <a:cs typeface="Times New Roman"/>
              </a:rPr>
              <a:t>availability</a:t>
            </a:r>
            <a:r>
              <a:rPr sz="1200" spc="-20" dirty="0">
                <a:latin typeface="Times New Roman"/>
                <a:cs typeface="Times New Roman"/>
              </a:rPr>
              <a:t> </a:t>
            </a:r>
            <a:r>
              <a:rPr sz="1200" spc="-5" dirty="0">
                <a:latin typeface="Times New Roman"/>
                <a:cs typeface="Times New Roman"/>
              </a:rPr>
              <a:t>zone</a:t>
            </a:r>
            <a:r>
              <a:rPr sz="1200" spc="-25" dirty="0">
                <a:latin typeface="Times New Roman"/>
                <a:cs typeface="Times New Roman"/>
              </a:rPr>
              <a:t> </a:t>
            </a:r>
            <a:r>
              <a:rPr sz="1200" dirty="0">
                <a:latin typeface="Times New Roman"/>
                <a:cs typeface="Times New Roman"/>
              </a:rPr>
              <a:t>is</a:t>
            </a:r>
            <a:r>
              <a:rPr sz="1200" spc="-20" dirty="0">
                <a:latin typeface="Times New Roman"/>
                <a:cs typeface="Times New Roman"/>
              </a:rPr>
              <a:t> </a:t>
            </a:r>
            <a:r>
              <a:rPr sz="1200" dirty="0">
                <a:latin typeface="Times New Roman"/>
                <a:cs typeface="Times New Roman"/>
              </a:rPr>
              <a:t>a</a:t>
            </a:r>
            <a:r>
              <a:rPr sz="1200" spc="-15" dirty="0">
                <a:latin typeface="Times New Roman"/>
                <a:cs typeface="Times New Roman"/>
              </a:rPr>
              <a:t> </a:t>
            </a:r>
            <a:r>
              <a:rPr sz="1200" spc="-5" dirty="0">
                <a:latin typeface="Times New Roman"/>
                <a:cs typeface="Times New Roman"/>
              </a:rPr>
              <a:t>facility</a:t>
            </a:r>
            <a:r>
              <a:rPr sz="1200" spc="-20" dirty="0">
                <a:latin typeface="Times New Roman"/>
                <a:cs typeface="Times New Roman"/>
              </a:rPr>
              <a:t> </a:t>
            </a:r>
            <a:r>
              <a:rPr sz="1200" dirty="0">
                <a:latin typeface="Times New Roman"/>
                <a:cs typeface="Times New Roman"/>
              </a:rPr>
              <a:t>that</a:t>
            </a:r>
            <a:r>
              <a:rPr sz="1200" spc="-25" dirty="0">
                <a:latin typeface="Times New Roman"/>
                <a:cs typeface="Times New Roman"/>
              </a:rPr>
              <a:t> </a:t>
            </a:r>
            <a:r>
              <a:rPr sz="1200" spc="-5" dirty="0">
                <a:latin typeface="Times New Roman"/>
                <a:cs typeface="Times New Roman"/>
              </a:rPr>
              <a:t>can</a:t>
            </a:r>
            <a:r>
              <a:rPr sz="1200" spc="-20" dirty="0">
                <a:latin typeface="Times New Roman"/>
                <a:cs typeface="Times New Roman"/>
              </a:rPr>
              <a:t> </a:t>
            </a:r>
            <a:r>
              <a:rPr sz="1200" dirty="0">
                <a:latin typeface="Times New Roman"/>
                <a:cs typeface="Times New Roman"/>
              </a:rPr>
              <a:t>be</a:t>
            </a:r>
            <a:r>
              <a:rPr sz="1200" spc="-15" dirty="0">
                <a:latin typeface="Times New Roman"/>
                <a:cs typeface="Times New Roman"/>
              </a:rPr>
              <a:t> </a:t>
            </a:r>
            <a:r>
              <a:rPr sz="1200" spc="-5" dirty="0">
                <a:latin typeface="Times New Roman"/>
                <a:cs typeface="Times New Roman"/>
              </a:rPr>
              <a:t>somewhere</a:t>
            </a:r>
            <a:r>
              <a:rPr sz="1200" spc="-35" dirty="0">
                <a:latin typeface="Times New Roman"/>
                <a:cs typeface="Times New Roman"/>
              </a:rPr>
              <a:t> </a:t>
            </a:r>
            <a:r>
              <a:rPr sz="1200" dirty="0">
                <a:latin typeface="Times New Roman"/>
                <a:cs typeface="Times New Roman"/>
              </a:rPr>
              <a:t>in</a:t>
            </a:r>
            <a:r>
              <a:rPr sz="1200" spc="-20" dirty="0">
                <a:latin typeface="Times New Roman"/>
                <a:cs typeface="Times New Roman"/>
              </a:rPr>
              <a:t> </a:t>
            </a:r>
            <a:r>
              <a:rPr sz="1200" dirty="0">
                <a:latin typeface="Times New Roman"/>
                <a:cs typeface="Times New Roman"/>
              </a:rPr>
              <a:t>a</a:t>
            </a:r>
            <a:r>
              <a:rPr sz="1200" spc="-15" dirty="0">
                <a:latin typeface="Times New Roman"/>
                <a:cs typeface="Times New Roman"/>
              </a:rPr>
              <a:t> </a:t>
            </a:r>
            <a:r>
              <a:rPr sz="1200" spc="-5" dirty="0">
                <a:latin typeface="Times New Roman"/>
                <a:cs typeface="Times New Roman"/>
              </a:rPr>
              <a:t>country</a:t>
            </a:r>
            <a:r>
              <a:rPr sz="1200" spc="-25" dirty="0">
                <a:latin typeface="Times New Roman"/>
                <a:cs typeface="Times New Roman"/>
              </a:rPr>
              <a:t> </a:t>
            </a:r>
            <a:r>
              <a:rPr sz="1200" spc="5" dirty="0">
                <a:latin typeface="Times New Roman"/>
                <a:cs typeface="Times New Roman"/>
              </a:rPr>
              <a:t>or</a:t>
            </a:r>
            <a:r>
              <a:rPr sz="1200" spc="-30" dirty="0">
                <a:latin typeface="Times New Roman"/>
                <a:cs typeface="Times New Roman"/>
              </a:rPr>
              <a:t> </a:t>
            </a:r>
            <a:r>
              <a:rPr sz="1200" dirty="0">
                <a:latin typeface="Times New Roman"/>
                <a:cs typeface="Times New Roman"/>
              </a:rPr>
              <a:t>in</a:t>
            </a:r>
            <a:r>
              <a:rPr sz="1200" spc="-20" dirty="0">
                <a:latin typeface="Times New Roman"/>
                <a:cs typeface="Times New Roman"/>
              </a:rPr>
              <a:t> </a:t>
            </a:r>
            <a:r>
              <a:rPr sz="1200" dirty="0">
                <a:latin typeface="Times New Roman"/>
                <a:cs typeface="Times New Roman"/>
              </a:rPr>
              <a:t>a</a:t>
            </a:r>
            <a:r>
              <a:rPr sz="1200" spc="-25" dirty="0">
                <a:latin typeface="Times New Roman"/>
                <a:cs typeface="Times New Roman"/>
              </a:rPr>
              <a:t> </a:t>
            </a:r>
            <a:r>
              <a:rPr sz="1200" spc="-15" dirty="0">
                <a:latin typeface="Times New Roman"/>
                <a:cs typeface="Times New Roman"/>
              </a:rPr>
              <a:t>city.</a:t>
            </a:r>
            <a:r>
              <a:rPr sz="1200" spc="-25" dirty="0">
                <a:latin typeface="Times New Roman"/>
                <a:cs typeface="Times New Roman"/>
              </a:rPr>
              <a:t> </a:t>
            </a:r>
            <a:r>
              <a:rPr sz="1200" dirty="0">
                <a:latin typeface="Times New Roman"/>
                <a:cs typeface="Times New Roman"/>
              </a:rPr>
              <a:t>Inside</a:t>
            </a:r>
            <a:r>
              <a:rPr sz="1200" spc="-25" dirty="0">
                <a:latin typeface="Times New Roman"/>
                <a:cs typeface="Times New Roman"/>
              </a:rPr>
              <a:t> </a:t>
            </a:r>
            <a:r>
              <a:rPr sz="1200" dirty="0">
                <a:latin typeface="Times New Roman"/>
                <a:cs typeface="Times New Roman"/>
              </a:rPr>
              <a:t>this</a:t>
            </a:r>
            <a:endParaRPr sz="1200">
              <a:latin typeface="Times New Roman"/>
              <a:cs typeface="Times New Roman"/>
            </a:endParaRPr>
          </a:p>
          <a:p>
            <a:pPr marL="469265" marR="6350">
              <a:lnSpc>
                <a:spcPct val="143300"/>
              </a:lnSpc>
              <a:spcBef>
                <a:spcPts val="15"/>
              </a:spcBef>
            </a:pPr>
            <a:r>
              <a:rPr sz="1200" spc="-10" dirty="0">
                <a:latin typeface="Times New Roman"/>
                <a:cs typeface="Times New Roman"/>
              </a:rPr>
              <a:t>facility,</a:t>
            </a:r>
            <a:r>
              <a:rPr sz="1200" spc="-50" dirty="0">
                <a:latin typeface="Times New Roman"/>
                <a:cs typeface="Times New Roman"/>
              </a:rPr>
              <a:t> </a:t>
            </a:r>
            <a:r>
              <a:rPr sz="1200" dirty="0">
                <a:latin typeface="Times New Roman"/>
                <a:cs typeface="Times New Roman"/>
              </a:rPr>
              <a:t>i.e.,</a:t>
            </a:r>
            <a:r>
              <a:rPr sz="1200" spc="-50" dirty="0">
                <a:latin typeface="Times New Roman"/>
                <a:cs typeface="Times New Roman"/>
              </a:rPr>
              <a:t> </a:t>
            </a:r>
            <a:r>
              <a:rPr sz="1200" spc="-5" dirty="0">
                <a:latin typeface="Times New Roman"/>
                <a:cs typeface="Times New Roman"/>
              </a:rPr>
              <a:t>Data</a:t>
            </a:r>
            <a:r>
              <a:rPr sz="1200" spc="-50" dirty="0">
                <a:latin typeface="Times New Roman"/>
                <a:cs typeface="Times New Roman"/>
              </a:rPr>
              <a:t> </a:t>
            </a:r>
            <a:r>
              <a:rPr sz="1200" spc="-5" dirty="0">
                <a:latin typeface="Times New Roman"/>
                <a:cs typeface="Times New Roman"/>
              </a:rPr>
              <a:t>Centre,</a:t>
            </a:r>
            <a:r>
              <a:rPr sz="1200" spc="-40" dirty="0">
                <a:latin typeface="Times New Roman"/>
                <a:cs typeface="Times New Roman"/>
              </a:rPr>
              <a:t> </a:t>
            </a:r>
            <a:r>
              <a:rPr sz="1200" spc="-5" dirty="0">
                <a:latin typeface="Times New Roman"/>
                <a:cs typeface="Times New Roman"/>
              </a:rPr>
              <a:t>we</a:t>
            </a:r>
            <a:r>
              <a:rPr sz="1200" spc="-60" dirty="0">
                <a:latin typeface="Times New Roman"/>
                <a:cs typeface="Times New Roman"/>
              </a:rPr>
              <a:t> </a:t>
            </a:r>
            <a:r>
              <a:rPr sz="1200" dirty="0">
                <a:latin typeface="Times New Roman"/>
                <a:cs typeface="Times New Roman"/>
              </a:rPr>
              <a:t>can</a:t>
            </a:r>
            <a:r>
              <a:rPr sz="1200" spc="-50" dirty="0">
                <a:latin typeface="Times New Roman"/>
                <a:cs typeface="Times New Roman"/>
              </a:rPr>
              <a:t> </a:t>
            </a:r>
            <a:r>
              <a:rPr sz="1200" dirty="0">
                <a:latin typeface="Times New Roman"/>
                <a:cs typeface="Times New Roman"/>
              </a:rPr>
              <a:t>have</a:t>
            </a:r>
            <a:r>
              <a:rPr sz="1200" spc="-50" dirty="0">
                <a:latin typeface="Times New Roman"/>
                <a:cs typeface="Times New Roman"/>
              </a:rPr>
              <a:t> </a:t>
            </a:r>
            <a:r>
              <a:rPr sz="1200" dirty="0">
                <a:latin typeface="Times New Roman"/>
                <a:cs typeface="Times New Roman"/>
              </a:rPr>
              <a:t>multiple</a:t>
            </a:r>
            <a:r>
              <a:rPr sz="1200" spc="-55" dirty="0">
                <a:latin typeface="Times New Roman"/>
                <a:cs typeface="Times New Roman"/>
              </a:rPr>
              <a:t> </a:t>
            </a:r>
            <a:r>
              <a:rPr sz="1200" spc="-5" dirty="0">
                <a:latin typeface="Times New Roman"/>
                <a:cs typeface="Times New Roman"/>
              </a:rPr>
              <a:t>servers,</a:t>
            </a:r>
            <a:r>
              <a:rPr sz="1200" spc="-55" dirty="0">
                <a:latin typeface="Times New Roman"/>
                <a:cs typeface="Times New Roman"/>
              </a:rPr>
              <a:t> </a:t>
            </a:r>
            <a:r>
              <a:rPr sz="1200" spc="-5" dirty="0">
                <a:latin typeface="Times New Roman"/>
                <a:cs typeface="Times New Roman"/>
              </a:rPr>
              <a:t>switches,</a:t>
            </a:r>
            <a:r>
              <a:rPr sz="1200" spc="-40" dirty="0">
                <a:latin typeface="Times New Roman"/>
                <a:cs typeface="Times New Roman"/>
              </a:rPr>
              <a:t> </a:t>
            </a:r>
            <a:r>
              <a:rPr sz="1200" dirty="0">
                <a:latin typeface="Times New Roman"/>
                <a:cs typeface="Times New Roman"/>
              </a:rPr>
              <a:t>load</a:t>
            </a:r>
            <a:r>
              <a:rPr sz="1200" spc="-50" dirty="0">
                <a:latin typeface="Times New Roman"/>
                <a:cs typeface="Times New Roman"/>
              </a:rPr>
              <a:t> </a:t>
            </a:r>
            <a:r>
              <a:rPr sz="1200" dirty="0">
                <a:latin typeface="Times New Roman"/>
                <a:cs typeface="Times New Roman"/>
              </a:rPr>
              <a:t>balancing,</a:t>
            </a:r>
            <a:r>
              <a:rPr sz="1200" spc="-50" dirty="0">
                <a:latin typeface="Times New Roman"/>
                <a:cs typeface="Times New Roman"/>
              </a:rPr>
              <a:t> </a:t>
            </a:r>
            <a:r>
              <a:rPr sz="1200" spc="-5" dirty="0">
                <a:latin typeface="Times New Roman"/>
                <a:cs typeface="Times New Roman"/>
              </a:rPr>
              <a:t>firewalls.  </a:t>
            </a:r>
            <a:r>
              <a:rPr sz="1200" dirty="0">
                <a:latin typeface="Times New Roman"/>
                <a:cs typeface="Times New Roman"/>
              </a:rPr>
              <a:t>The things </a:t>
            </a:r>
            <a:r>
              <a:rPr sz="1200" spc="-5" dirty="0">
                <a:latin typeface="Times New Roman"/>
                <a:cs typeface="Times New Roman"/>
              </a:rPr>
              <a:t>which interact with </a:t>
            </a:r>
            <a:r>
              <a:rPr sz="1200" dirty="0">
                <a:latin typeface="Times New Roman"/>
                <a:cs typeface="Times New Roman"/>
              </a:rPr>
              <a:t>the </a:t>
            </a:r>
            <a:r>
              <a:rPr sz="1200" spc="-5" dirty="0">
                <a:latin typeface="Times New Roman"/>
                <a:cs typeface="Times New Roman"/>
              </a:rPr>
              <a:t>cloud sit </a:t>
            </a:r>
            <a:r>
              <a:rPr sz="1200" dirty="0">
                <a:latin typeface="Times New Roman"/>
                <a:cs typeface="Times New Roman"/>
              </a:rPr>
              <a:t>inside the </a:t>
            </a:r>
            <a:r>
              <a:rPr sz="1200" spc="-5" dirty="0">
                <a:latin typeface="Times New Roman"/>
                <a:cs typeface="Times New Roman"/>
              </a:rPr>
              <a:t>data</a:t>
            </a:r>
            <a:r>
              <a:rPr sz="1200" spc="20" dirty="0">
                <a:latin typeface="Times New Roman"/>
                <a:cs typeface="Times New Roman"/>
              </a:rPr>
              <a:t> </a:t>
            </a:r>
            <a:r>
              <a:rPr sz="1200" spc="-5" dirty="0">
                <a:latin typeface="Times New Roman"/>
                <a:cs typeface="Times New Roman"/>
              </a:rPr>
              <a:t>centers.</a:t>
            </a:r>
            <a:endParaRPr sz="1200">
              <a:latin typeface="Times New Roman"/>
              <a:cs typeface="Times New Roman"/>
            </a:endParaRPr>
          </a:p>
          <a:p>
            <a:pPr marL="469265" marR="5715" indent="-228600">
              <a:lnSpc>
                <a:spcPct val="143300"/>
              </a:lnSpc>
              <a:spcBef>
                <a:spcPts val="10"/>
              </a:spcBef>
              <a:buSzPct val="83333"/>
              <a:buFont typeface="Symbol"/>
              <a:buChar char=""/>
              <a:tabLst>
                <a:tab pos="469265" algn="l"/>
                <a:tab pos="469900" algn="l"/>
              </a:tabLst>
            </a:pPr>
            <a:r>
              <a:rPr sz="1200" spc="-5" dirty="0">
                <a:latin typeface="Times New Roman"/>
                <a:cs typeface="Times New Roman"/>
              </a:rPr>
              <a:t>An availability zone can </a:t>
            </a:r>
            <a:r>
              <a:rPr sz="1200" dirty="0">
                <a:latin typeface="Times New Roman"/>
                <a:cs typeface="Times New Roman"/>
              </a:rPr>
              <a:t>be a </a:t>
            </a:r>
            <a:r>
              <a:rPr sz="1200" spc="-5" dirty="0">
                <a:latin typeface="Times New Roman"/>
                <a:cs typeface="Times New Roman"/>
              </a:rPr>
              <a:t>several data centers, </a:t>
            </a:r>
            <a:r>
              <a:rPr sz="1200" dirty="0">
                <a:latin typeface="Times New Roman"/>
                <a:cs typeface="Times New Roman"/>
              </a:rPr>
              <a:t>but if they </a:t>
            </a:r>
            <a:r>
              <a:rPr sz="1200" spc="-5" dirty="0">
                <a:latin typeface="Times New Roman"/>
                <a:cs typeface="Times New Roman"/>
              </a:rPr>
              <a:t>are close </a:t>
            </a:r>
            <a:r>
              <a:rPr sz="1200" spc="-10" dirty="0">
                <a:latin typeface="Times New Roman"/>
                <a:cs typeface="Times New Roman"/>
              </a:rPr>
              <a:t>together, </a:t>
            </a:r>
            <a:r>
              <a:rPr sz="1200" dirty="0">
                <a:latin typeface="Times New Roman"/>
                <a:cs typeface="Times New Roman"/>
              </a:rPr>
              <a:t>they </a:t>
            </a:r>
            <a:r>
              <a:rPr sz="1200" spc="-5" dirty="0">
                <a:latin typeface="Times New Roman"/>
                <a:cs typeface="Times New Roman"/>
              </a:rPr>
              <a:t>are  counted as </a:t>
            </a:r>
            <a:r>
              <a:rPr sz="1200" dirty="0">
                <a:latin typeface="Times New Roman"/>
                <a:cs typeface="Times New Roman"/>
              </a:rPr>
              <a:t>1 </a:t>
            </a:r>
            <a:r>
              <a:rPr sz="1200" spc="-5" dirty="0">
                <a:latin typeface="Times New Roman"/>
                <a:cs typeface="Times New Roman"/>
              </a:rPr>
              <a:t>availability</a:t>
            </a:r>
            <a:r>
              <a:rPr sz="1200" spc="5" dirty="0">
                <a:latin typeface="Times New Roman"/>
                <a:cs typeface="Times New Roman"/>
              </a:rPr>
              <a:t> </a:t>
            </a:r>
            <a:r>
              <a:rPr sz="1200" spc="-5" dirty="0">
                <a:latin typeface="Times New Roman"/>
                <a:cs typeface="Times New Roman"/>
              </a:rPr>
              <a:t>zone.</a:t>
            </a:r>
            <a:endParaRPr sz="1200">
              <a:latin typeface="Times New Roman"/>
              <a:cs typeface="Times New Roman"/>
            </a:endParaRPr>
          </a:p>
          <a:p>
            <a:pPr>
              <a:lnSpc>
                <a:spcPct val="100000"/>
              </a:lnSpc>
              <a:spcBef>
                <a:spcPts val="30"/>
              </a:spcBef>
              <a:buFont typeface="Symbol"/>
              <a:buChar char=""/>
            </a:pPr>
            <a:endParaRPr sz="1750">
              <a:latin typeface="Times New Roman"/>
              <a:cs typeface="Times New Roman"/>
            </a:endParaRPr>
          </a:p>
          <a:p>
            <a:pPr marL="12700">
              <a:lnSpc>
                <a:spcPct val="100000"/>
              </a:lnSpc>
            </a:pPr>
            <a:r>
              <a:rPr sz="1200" spc="-5" dirty="0">
                <a:latin typeface="Times New Roman"/>
                <a:cs typeface="Times New Roman"/>
              </a:rPr>
              <a:t>Region</a:t>
            </a:r>
            <a:endParaRPr sz="1200">
              <a:latin typeface="Times New Roman"/>
              <a:cs typeface="Times New Roman"/>
            </a:endParaRPr>
          </a:p>
          <a:p>
            <a:pPr marL="469265" indent="-228600">
              <a:lnSpc>
                <a:spcPct val="100000"/>
              </a:lnSpc>
              <a:spcBef>
                <a:spcPts val="625"/>
              </a:spcBef>
              <a:buSzPct val="83333"/>
              <a:buFont typeface="Symbol"/>
              <a:buChar char=""/>
              <a:tabLst>
                <a:tab pos="469265" algn="l"/>
                <a:tab pos="469900" algn="l"/>
              </a:tabLst>
            </a:pPr>
            <a:r>
              <a:rPr sz="1200" dirty="0">
                <a:latin typeface="Times New Roman"/>
                <a:cs typeface="Times New Roman"/>
              </a:rPr>
              <a:t>A </a:t>
            </a:r>
            <a:r>
              <a:rPr sz="1200" spc="-5" dirty="0">
                <a:latin typeface="Times New Roman"/>
                <a:cs typeface="Times New Roman"/>
              </a:rPr>
              <a:t>region </a:t>
            </a:r>
            <a:r>
              <a:rPr sz="1200" dirty="0">
                <a:latin typeface="Times New Roman"/>
                <a:cs typeface="Times New Roman"/>
              </a:rPr>
              <a:t>is a </a:t>
            </a:r>
            <a:r>
              <a:rPr sz="1200" spc="-5" dirty="0">
                <a:latin typeface="Times New Roman"/>
                <a:cs typeface="Times New Roman"/>
              </a:rPr>
              <a:t>geographical area. Each </a:t>
            </a:r>
            <a:r>
              <a:rPr sz="1200" dirty="0">
                <a:latin typeface="Times New Roman"/>
                <a:cs typeface="Times New Roman"/>
              </a:rPr>
              <a:t>region consists of 2 more </a:t>
            </a:r>
            <a:r>
              <a:rPr sz="1200" spc="-5" dirty="0">
                <a:latin typeface="Times New Roman"/>
                <a:cs typeface="Times New Roman"/>
              </a:rPr>
              <a:t>availability</a:t>
            </a:r>
            <a:r>
              <a:rPr sz="1200" spc="-50" dirty="0">
                <a:latin typeface="Times New Roman"/>
                <a:cs typeface="Times New Roman"/>
              </a:rPr>
              <a:t> </a:t>
            </a:r>
            <a:r>
              <a:rPr sz="1200" spc="-5" dirty="0">
                <a:latin typeface="Times New Roman"/>
                <a:cs typeface="Times New Roman"/>
              </a:rPr>
              <a:t>zones.</a:t>
            </a:r>
            <a:endParaRPr sz="1200">
              <a:latin typeface="Times New Roman"/>
              <a:cs typeface="Times New Roman"/>
            </a:endParaRPr>
          </a:p>
          <a:p>
            <a:pPr marL="469265" indent="-228600">
              <a:lnSpc>
                <a:spcPct val="100000"/>
              </a:lnSpc>
              <a:spcBef>
                <a:spcPts val="635"/>
              </a:spcBef>
              <a:buSzPct val="83333"/>
              <a:buFont typeface="Symbol"/>
              <a:buChar char=""/>
              <a:tabLst>
                <a:tab pos="469265" algn="l"/>
                <a:tab pos="469900" algn="l"/>
              </a:tabLst>
            </a:pPr>
            <a:r>
              <a:rPr sz="1200" dirty="0">
                <a:latin typeface="Times New Roman"/>
                <a:cs typeface="Times New Roman"/>
              </a:rPr>
              <a:t>A </a:t>
            </a:r>
            <a:r>
              <a:rPr sz="1200" spc="-5" dirty="0">
                <a:latin typeface="Times New Roman"/>
                <a:cs typeface="Times New Roman"/>
              </a:rPr>
              <a:t>region </a:t>
            </a:r>
            <a:r>
              <a:rPr sz="1200" dirty="0">
                <a:latin typeface="Times New Roman"/>
                <a:cs typeface="Times New Roman"/>
              </a:rPr>
              <a:t>is a </a:t>
            </a:r>
            <a:r>
              <a:rPr sz="1200" spc="-5" dirty="0">
                <a:latin typeface="Times New Roman"/>
                <a:cs typeface="Times New Roman"/>
              </a:rPr>
              <a:t>collection </a:t>
            </a:r>
            <a:r>
              <a:rPr sz="1200" spc="5" dirty="0">
                <a:latin typeface="Times New Roman"/>
                <a:cs typeface="Times New Roman"/>
              </a:rPr>
              <a:t>of </a:t>
            </a:r>
            <a:r>
              <a:rPr sz="1200" spc="-5" dirty="0">
                <a:latin typeface="Times New Roman"/>
                <a:cs typeface="Times New Roman"/>
              </a:rPr>
              <a:t>data centers which </a:t>
            </a:r>
            <a:r>
              <a:rPr sz="1200" dirty="0">
                <a:latin typeface="Times New Roman"/>
                <a:cs typeface="Times New Roman"/>
              </a:rPr>
              <a:t>are completely </a:t>
            </a:r>
            <a:r>
              <a:rPr sz="1200" spc="-5" dirty="0">
                <a:latin typeface="Times New Roman"/>
                <a:cs typeface="Times New Roman"/>
              </a:rPr>
              <a:t>isolated from other</a:t>
            </a:r>
            <a:r>
              <a:rPr sz="1200" spc="30" dirty="0">
                <a:latin typeface="Times New Roman"/>
                <a:cs typeface="Times New Roman"/>
              </a:rPr>
              <a:t> </a:t>
            </a:r>
            <a:r>
              <a:rPr sz="1200" spc="-5" dirty="0">
                <a:latin typeface="Times New Roman"/>
                <a:cs typeface="Times New Roman"/>
              </a:rPr>
              <a:t>regions.</a:t>
            </a:r>
            <a:endParaRPr sz="1200">
              <a:latin typeface="Times New Roman"/>
              <a:cs typeface="Times New Roman"/>
            </a:endParaRPr>
          </a:p>
          <a:p>
            <a:pPr>
              <a:lnSpc>
                <a:spcPct val="100000"/>
              </a:lnSpc>
              <a:spcBef>
                <a:spcPts val="15"/>
              </a:spcBef>
              <a:buFont typeface="Symbol"/>
              <a:buChar char=""/>
            </a:pPr>
            <a:endParaRPr sz="1750">
              <a:latin typeface="Times New Roman"/>
              <a:cs typeface="Times New Roman"/>
            </a:endParaRPr>
          </a:p>
          <a:p>
            <a:pPr marL="469265" indent="-228600">
              <a:lnSpc>
                <a:spcPct val="100000"/>
              </a:lnSpc>
              <a:spcBef>
                <a:spcPts val="5"/>
              </a:spcBef>
              <a:buSzPct val="83333"/>
              <a:buFont typeface="Symbol"/>
              <a:buChar char=""/>
              <a:tabLst>
                <a:tab pos="469265" algn="l"/>
                <a:tab pos="469900" algn="l"/>
              </a:tabLst>
            </a:pPr>
            <a:r>
              <a:rPr sz="1200" dirty="0">
                <a:latin typeface="Times New Roman"/>
                <a:cs typeface="Times New Roman"/>
              </a:rPr>
              <a:t>A</a:t>
            </a:r>
            <a:r>
              <a:rPr sz="1200" spc="-135" dirty="0">
                <a:latin typeface="Times New Roman"/>
                <a:cs typeface="Times New Roman"/>
              </a:rPr>
              <a:t> </a:t>
            </a:r>
            <a:r>
              <a:rPr sz="1200" spc="-5" dirty="0">
                <a:latin typeface="Times New Roman"/>
                <a:cs typeface="Times New Roman"/>
              </a:rPr>
              <a:t>region</a:t>
            </a:r>
            <a:r>
              <a:rPr sz="1200" spc="-65" dirty="0">
                <a:latin typeface="Times New Roman"/>
                <a:cs typeface="Times New Roman"/>
              </a:rPr>
              <a:t> </a:t>
            </a:r>
            <a:r>
              <a:rPr sz="1200" spc="-5" dirty="0">
                <a:latin typeface="Times New Roman"/>
                <a:cs typeface="Times New Roman"/>
              </a:rPr>
              <a:t>consists</a:t>
            </a:r>
            <a:r>
              <a:rPr sz="1200" spc="-65" dirty="0">
                <a:latin typeface="Times New Roman"/>
                <a:cs typeface="Times New Roman"/>
              </a:rPr>
              <a:t> </a:t>
            </a:r>
            <a:r>
              <a:rPr sz="1200" dirty="0">
                <a:latin typeface="Times New Roman"/>
                <a:cs typeface="Times New Roman"/>
              </a:rPr>
              <a:t>of</a:t>
            </a:r>
            <a:r>
              <a:rPr sz="1200" spc="-75" dirty="0">
                <a:latin typeface="Times New Roman"/>
                <a:cs typeface="Times New Roman"/>
              </a:rPr>
              <a:t> </a:t>
            </a:r>
            <a:r>
              <a:rPr sz="1200" dirty="0">
                <a:latin typeface="Times New Roman"/>
                <a:cs typeface="Times New Roman"/>
              </a:rPr>
              <a:t>more</a:t>
            </a:r>
            <a:r>
              <a:rPr sz="1200" spc="-70" dirty="0">
                <a:latin typeface="Times New Roman"/>
                <a:cs typeface="Times New Roman"/>
              </a:rPr>
              <a:t> </a:t>
            </a:r>
            <a:r>
              <a:rPr sz="1200" dirty="0">
                <a:latin typeface="Times New Roman"/>
                <a:cs typeface="Times New Roman"/>
              </a:rPr>
              <a:t>than</a:t>
            </a:r>
            <a:r>
              <a:rPr sz="1200" spc="-70" dirty="0">
                <a:latin typeface="Times New Roman"/>
                <a:cs typeface="Times New Roman"/>
              </a:rPr>
              <a:t> </a:t>
            </a:r>
            <a:r>
              <a:rPr sz="1200" dirty="0">
                <a:latin typeface="Times New Roman"/>
                <a:cs typeface="Times New Roman"/>
              </a:rPr>
              <a:t>two</a:t>
            </a:r>
            <a:r>
              <a:rPr sz="1200" spc="-55" dirty="0">
                <a:latin typeface="Times New Roman"/>
                <a:cs typeface="Times New Roman"/>
              </a:rPr>
              <a:t> </a:t>
            </a:r>
            <a:r>
              <a:rPr sz="1200" spc="-5" dirty="0">
                <a:latin typeface="Times New Roman"/>
                <a:cs typeface="Times New Roman"/>
              </a:rPr>
              <a:t>availability</a:t>
            </a:r>
            <a:r>
              <a:rPr sz="1200" spc="-70" dirty="0">
                <a:latin typeface="Times New Roman"/>
                <a:cs typeface="Times New Roman"/>
              </a:rPr>
              <a:t> </a:t>
            </a:r>
            <a:r>
              <a:rPr sz="1200" dirty="0">
                <a:latin typeface="Times New Roman"/>
                <a:cs typeface="Times New Roman"/>
              </a:rPr>
              <a:t>zones</a:t>
            </a:r>
            <a:r>
              <a:rPr sz="1200" spc="-70" dirty="0">
                <a:latin typeface="Times New Roman"/>
                <a:cs typeface="Times New Roman"/>
              </a:rPr>
              <a:t> </a:t>
            </a:r>
            <a:r>
              <a:rPr sz="1200" spc="-5" dirty="0">
                <a:latin typeface="Times New Roman"/>
                <a:cs typeface="Times New Roman"/>
              </a:rPr>
              <a:t>connected</a:t>
            </a:r>
            <a:r>
              <a:rPr sz="1200" spc="-70" dirty="0">
                <a:latin typeface="Times New Roman"/>
                <a:cs typeface="Times New Roman"/>
              </a:rPr>
              <a:t> </a:t>
            </a:r>
            <a:r>
              <a:rPr sz="1200" dirty="0">
                <a:latin typeface="Times New Roman"/>
                <a:cs typeface="Times New Roman"/>
              </a:rPr>
              <a:t>to</a:t>
            </a:r>
            <a:r>
              <a:rPr sz="1200" spc="-60" dirty="0">
                <a:latin typeface="Times New Roman"/>
                <a:cs typeface="Times New Roman"/>
              </a:rPr>
              <a:t> </a:t>
            </a:r>
            <a:r>
              <a:rPr sz="1200" spc="-5" dirty="0">
                <a:latin typeface="Times New Roman"/>
                <a:cs typeface="Times New Roman"/>
              </a:rPr>
              <a:t>each</a:t>
            </a:r>
            <a:r>
              <a:rPr sz="1200" spc="-70" dirty="0">
                <a:latin typeface="Times New Roman"/>
                <a:cs typeface="Times New Roman"/>
              </a:rPr>
              <a:t> </a:t>
            </a:r>
            <a:r>
              <a:rPr sz="1200" dirty="0">
                <a:latin typeface="Times New Roman"/>
                <a:cs typeface="Times New Roman"/>
              </a:rPr>
              <a:t>other</a:t>
            </a:r>
            <a:r>
              <a:rPr sz="1200" spc="-75" dirty="0">
                <a:latin typeface="Times New Roman"/>
                <a:cs typeface="Times New Roman"/>
              </a:rPr>
              <a:t> </a:t>
            </a:r>
            <a:r>
              <a:rPr sz="1200" dirty="0">
                <a:latin typeface="Times New Roman"/>
                <a:cs typeface="Times New Roman"/>
              </a:rPr>
              <a:t>through</a:t>
            </a:r>
            <a:r>
              <a:rPr sz="1200" spc="-70" dirty="0">
                <a:latin typeface="Times New Roman"/>
                <a:cs typeface="Times New Roman"/>
              </a:rPr>
              <a:t> </a:t>
            </a:r>
            <a:r>
              <a:rPr sz="1200" dirty="0">
                <a:latin typeface="Times New Roman"/>
                <a:cs typeface="Times New Roman"/>
              </a:rPr>
              <a:t>links.</a:t>
            </a:r>
            <a:endParaRPr sz="1200">
              <a:latin typeface="Times New Roman"/>
              <a:cs typeface="Times New Roman"/>
            </a:endParaRPr>
          </a:p>
        </p:txBody>
      </p:sp>
      <p:sp>
        <p:nvSpPr>
          <p:cNvPr id="4" name="object 4"/>
          <p:cNvSpPr txBox="1"/>
          <p:nvPr/>
        </p:nvSpPr>
        <p:spPr>
          <a:xfrm>
            <a:off x="1130604" y="5680328"/>
            <a:ext cx="5740400" cy="3016250"/>
          </a:xfrm>
          <a:prstGeom prst="rect">
            <a:avLst/>
          </a:prstGeom>
        </p:spPr>
        <p:txBody>
          <a:bodyPr vert="horz" wrap="square" lIns="0" tIns="12700" rIns="0" bIns="0" rtlCol="0">
            <a:spAutoFit/>
          </a:bodyPr>
          <a:lstStyle/>
          <a:p>
            <a:pPr marL="240665" indent="-228600">
              <a:lnSpc>
                <a:spcPct val="100000"/>
              </a:lnSpc>
              <a:spcBef>
                <a:spcPts val="100"/>
              </a:spcBef>
              <a:buSzPct val="83333"/>
              <a:buFont typeface="Symbol"/>
              <a:buChar char=""/>
              <a:tabLst>
                <a:tab pos="240665" algn="l"/>
                <a:tab pos="241300" algn="l"/>
              </a:tabLst>
            </a:pPr>
            <a:r>
              <a:rPr sz="1200" spc="-10" dirty="0">
                <a:latin typeface="Times New Roman"/>
                <a:cs typeface="Times New Roman"/>
              </a:rPr>
              <a:t>Availability </a:t>
            </a:r>
            <a:r>
              <a:rPr sz="1200" spc="-5" dirty="0">
                <a:latin typeface="Times New Roman"/>
                <a:cs typeface="Times New Roman"/>
              </a:rPr>
              <a:t>zones are connected through </a:t>
            </a:r>
            <a:r>
              <a:rPr sz="1200" dirty="0">
                <a:latin typeface="Times New Roman"/>
                <a:cs typeface="Times New Roman"/>
              </a:rPr>
              <a:t>redundant and </a:t>
            </a:r>
            <a:r>
              <a:rPr sz="1200" spc="-5" dirty="0">
                <a:latin typeface="Times New Roman"/>
                <a:cs typeface="Times New Roman"/>
              </a:rPr>
              <a:t>isolated metro</a:t>
            </a:r>
            <a:r>
              <a:rPr sz="1200" spc="40" dirty="0">
                <a:latin typeface="Times New Roman"/>
                <a:cs typeface="Times New Roman"/>
              </a:rPr>
              <a:t> </a:t>
            </a:r>
            <a:r>
              <a:rPr sz="1200" dirty="0">
                <a:latin typeface="Times New Roman"/>
                <a:cs typeface="Times New Roman"/>
              </a:rPr>
              <a:t>fibers.</a:t>
            </a:r>
            <a:endParaRPr sz="1200">
              <a:latin typeface="Times New Roman"/>
              <a:cs typeface="Times New Roman"/>
            </a:endParaRPr>
          </a:p>
          <a:p>
            <a:pPr>
              <a:lnSpc>
                <a:spcPct val="100000"/>
              </a:lnSpc>
              <a:spcBef>
                <a:spcPts val="15"/>
              </a:spcBef>
              <a:buFont typeface="Symbol"/>
              <a:buChar char=""/>
            </a:pPr>
            <a:endParaRPr sz="1750">
              <a:latin typeface="Times New Roman"/>
              <a:cs typeface="Times New Roman"/>
            </a:endParaRPr>
          </a:p>
          <a:p>
            <a:pPr marL="278765">
              <a:lnSpc>
                <a:spcPct val="100000"/>
              </a:lnSpc>
            </a:pPr>
            <a:r>
              <a:rPr sz="1200" dirty="0">
                <a:latin typeface="Times New Roman"/>
                <a:cs typeface="Times New Roman"/>
              </a:rPr>
              <a:t>Edge</a:t>
            </a:r>
            <a:r>
              <a:rPr sz="1200" spc="-15" dirty="0">
                <a:latin typeface="Times New Roman"/>
                <a:cs typeface="Times New Roman"/>
              </a:rPr>
              <a:t> </a:t>
            </a:r>
            <a:r>
              <a:rPr sz="1200" spc="-5" dirty="0">
                <a:latin typeface="Times New Roman"/>
                <a:cs typeface="Times New Roman"/>
              </a:rPr>
              <a:t>Locations</a:t>
            </a:r>
            <a:endParaRPr sz="1200">
              <a:latin typeface="Times New Roman"/>
              <a:cs typeface="Times New Roman"/>
            </a:endParaRPr>
          </a:p>
          <a:p>
            <a:pPr marL="240665" indent="-228600">
              <a:lnSpc>
                <a:spcPct val="100000"/>
              </a:lnSpc>
              <a:spcBef>
                <a:spcPts val="635"/>
              </a:spcBef>
              <a:buSzPct val="83333"/>
              <a:buFont typeface="Symbol"/>
              <a:buChar char=""/>
              <a:tabLst>
                <a:tab pos="240665" algn="l"/>
                <a:tab pos="241300" algn="l"/>
              </a:tabLst>
            </a:pPr>
            <a:r>
              <a:rPr sz="1200" dirty="0">
                <a:latin typeface="Times New Roman"/>
                <a:cs typeface="Times New Roman"/>
              </a:rPr>
              <a:t>Edge </a:t>
            </a:r>
            <a:r>
              <a:rPr sz="1200" spc="-5" dirty="0">
                <a:latin typeface="Times New Roman"/>
                <a:cs typeface="Times New Roman"/>
              </a:rPr>
              <a:t>locations </a:t>
            </a:r>
            <a:r>
              <a:rPr sz="1200" dirty="0">
                <a:latin typeface="Times New Roman"/>
                <a:cs typeface="Times New Roman"/>
              </a:rPr>
              <a:t>are the endpoints for </a:t>
            </a:r>
            <a:r>
              <a:rPr sz="1200" spc="-35" dirty="0">
                <a:latin typeface="Times New Roman"/>
                <a:cs typeface="Times New Roman"/>
              </a:rPr>
              <a:t>AWS </a:t>
            </a:r>
            <a:r>
              <a:rPr sz="1200" spc="-5" dirty="0">
                <a:latin typeface="Times New Roman"/>
                <a:cs typeface="Times New Roman"/>
              </a:rPr>
              <a:t>used </a:t>
            </a:r>
            <a:r>
              <a:rPr sz="1200" dirty="0">
                <a:latin typeface="Times New Roman"/>
                <a:cs typeface="Times New Roman"/>
              </a:rPr>
              <a:t>for </a:t>
            </a:r>
            <a:r>
              <a:rPr sz="1200" spc="-5" dirty="0">
                <a:latin typeface="Times New Roman"/>
                <a:cs typeface="Times New Roman"/>
              </a:rPr>
              <a:t>caching</a:t>
            </a:r>
            <a:r>
              <a:rPr sz="1200" spc="-55" dirty="0">
                <a:latin typeface="Times New Roman"/>
                <a:cs typeface="Times New Roman"/>
              </a:rPr>
              <a:t> </a:t>
            </a:r>
            <a:r>
              <a:rPr sz="1200" dirty="0">
                <a:latin typeface="Times New Roman"/>
                <a:cs typeface="Times New Roman"/>
              </a:rPr>
              <a:t>content.</a:t>
            </a:r>
            <a:endParaRPr sz="1200">
              <a:latin typeface="Times New Roman"/>
              <a:cs typeface="Times New Roman"/>
            </a:endParaRPr>
          </a:p>
          <a:p>
            <a:pPr marL="240665" indent="-228600">
              <a:lnSpc>
                <a:spcPct val="100000"/>
              </a:lnSpc>
              <a:spcBef>
                <a:spcPts val="625"/>
              </a:spcBef>
              <a:buSzPct val="83333"/>
              <a:buFont typeface="Symbol"/>
              <a:buChar char=""/>
              <a:tabLst>
                <a:tab pos="240665" algn="l"/>
                <a:tab pos="241300" algn="l"/>
              </a:tabLst>
            </a:pPr>
            <a:r>
              <a:rPr sz="1200" dirty="0">
                <a:latin typeface="Times New Roman"/>
                <a:cs typeface="Times New Roman"/>
              </a:rPr>
              <a:t>Edge </a:t>
            </a:r>
            <a:r>
              <a:rPr sz="1200" spc="-5" dirty="0">
                <a:latin typeface="Times New Roman"/>
                <a:cs typeface="Times New Roman"/>
              </a:rPr>
              <a:t>locations consist </a:t>
            </a:r>
            <a:r>
              <a:rPr sz="1200" dirty="0">
                <a:latin typeface="Times New Roman"/>
                <a:cs typeface="Times New Roman"/>
              </a:rPr>
              <a:t>of CloudFront </a:t>
            </a:r>
            <a:r>
              <a:rPr sz="1200" spc="-5" dirty="0">
                <a:latin typeface="Times New Roman"/>
                <a:cs typeface="Times New Roman"/>
              </a:rPr>
              <a:t>and Amazon's </a:t>
            </a:r>
            <a:r>
              <a:rPr sz="1200" dirty="0">
                <a:latin typeface="Times New Roman"/>
                <a:cs typeface="Times New Roman"/>
              </a:rPr>
              <a:t>Content </a:t>
            </a:r>
            <a:r>
              <a:rPr sz="1200" spc="-5" dirty="0">
                <a:latin typeface="Times New Roman"/>
                <a:cs typeface="Times New Roman"/>
              </a:rPr>
              <a:t>Delivery Network</a:t>
            </a:r>
            <a:r>
              <a:rPr sz="1200" spc="-25" dirty="0">
                <a:latin typeface="Times New Roman"/>
                <a:cs typeface="Times New Roman"/>
              </a:rPr>
              <a:t> </a:t>
            </a:r>
            <a:r>
              <a:rPr sz="1200" spc="-5" dirty="0">
                <a:latin typeface="Times New Roman"/>
                <a:cs typeface="Times New Roman"/>
              </a:rPr>
              <a:t>(CDN).</a:t>
            </a:r>
            <a:endParaRPr sz="1200">
              <a:latin typeface="Times New Roman"/>
              <a:cs typeface="Times New Roman"/>
            </a:endParaRPr>
          </a:p>
          <a:p>
            <a:pPr marL="240665" indent="-228600">
              <a:lnSpc>
                <a:spcPct val="100000"/>
              </a:lnSpc>
              <a:spcBef>
                <a:spcPts val="635"/>
              </a:spcBef>
              <a:buSzPct val="83333"/>
              <a:buFont typeface="Symbol"/>
              <a:buChar char=""/>
              <a:tabLst>
                <a:tab pos="240665" algn="l"/>
                <a:tab pos="241300" algn="l"/>
              </a:tabLst>
            </a:pPr>
            <a:r>
              <a:rPr sz="1200" dirty="0">
                <a:latin typeface="Times New Roman"/>
                <a:cs typeface="Times New Roman"/>
              </a:rPr>
              <a:t>Edge </a:t>
            </a:r>
            <a:r>
              <a:rPr sz="1200" spc="-5" dirty="0">
                <a:latin typeface="Times New Roman"/>
                <a:cs typeface="Times New Roman"/>
              </a:rPr>
              <a:t>locations </a:t>
            </a:r>
            <a:r>
              <a:rPr sz="1200" dirty="0">
                <a:latin typeface="Times New Roman"/>
                <a:cs typeface="Times New Roman"/>
              </a:rPr>
              <a:t>are more than </a:t>
            </a:r>
            <a:r>
              <a:rPr sz="1200" spc="-5" dirty="0">
                <a:latin typeface="Times New Roman"/>
                <a:cs typeface="Times New Roman"/>
              </a:rPr>
              <a:t>regions. </a:t>
            </a:r>
            <a:r>
              <a:rPr sz="1200" spc="-10" dirty="0">
                <a:latin typeface="Times New Roman"/>
                <a:cs typeface="Times New Roman"/>
              </a:rPr>
              <a:t>Currently, </a:t>
            </a:r>
            <a:r>
              <a:rPr sz="1200" spc="-5" dirty="0">
                <a:latin typeface="Times New Roman"/>
                <a:cs typeface="Times New Roman"/>
              </a:rPr>
              <a:t>there </a:t>
            </a:r>
            <a:r>
              <a:rPr sz="1200" dirty="0">
                <a:latin typeface="Times New Roman"/>
                <a:cs typeface="Times New Roman"/>
              </a:rPr>
              <a:t>are over 150 edge</a:t>
            </a:r>
            <a:r>
              <a:rPr sz="1200" spc="-15" dirty="0">
                <a:latin typeface="Times New Roman"/>
                <a:cs typeface="Times New Roman"/>
              </a:rPr>
              <a:t> </a:t>
            </a:r>
            <a:r>
              <a:rPr sz="1200" dirty="0">
                <a:latin typeface="Times New Roman"/>
                <a:cs typeface="Times New Roman"/>
              </a:rPr>
              <a:t>locations.</a:t>
            </a:r>
            <a:endParaRPr sz="1200">
              <a:latin typeface="Times New Roman"/>
              <a:cs typeface="Times New Roman"/>
            </a:endParaRPr>
          </a:p>
          <a:p>
            <a:pPr marL="240665" marR="5080" indent="-228600">
              <a:lnSpc>
                <a:spcPts val="2080"/>
              </a:lnSpc>
              <a:spcBef>
                <a:spcPts val="160"/>
              </a:spcBef>
              <a:buSzPct val="83333"/>
              <a:buFont typeface="Symbol"/>
              <a:buChar char=""/>
              <a:tabLst>
                <a:tab pos="240665" algn="l"/>
                <a:tab pos="241300" algn="l"/>
              </a:tabLst>
            </a:pPr>
            <a:r>
              <a:rPr sz="1200" dirty="0">
                <a:latin typeface="Times New Roman"/>
                <a:cs typeface="Times New Roman"/>
              </a:rPr>
              <a:t>Edge </a:t>
            </a:r>
            <a:r>
              <a:rPr sz="1200" spc="-5" dirty="0">
                <a:latin typeface="Times New Roman"/>
                <a:cs typeface="Times New Roman"/>
              </a:rPr>
              <a:t>location </a:t>
            </a:r>
            <a:r>
              <a:rPr sz="1200" dirty="0">
                <a:latin typeface="Times New Roman"/>
                <a:cs typeface="Times New Roman"/>
              </a:rPr>
              <a:t>is not a region but a </a:t>
            </a:r>
            <a:r>
              <a:rPr sz="1200" spc="-5" dirty="0">
                <a:latin typeface="Times New Roman"/>
                <a:cs typeface="Times New Roman"/>
              </a:rPr>
              <a:t>small location </a:t>
            </a:r>
            <a:r>
              <a:rPr sz="1200" dirty="0">
                <a:latin typeface="Times New Roman"/>
                <a:cs typeface="Times New Roman"/>
              </a:rPr>
              <a:t>that </a:t>
            </a:r>
            <a:r>
              <a:rPr sz="1200" spc="-35" dirty="0">
                <a:latin typeface="Times New Roman"/>
                <a:cs typeface="Times New Roman"/>
              </a:rPr>
              <a:t>AWS </a:t>
            </a:r>
            <a:r>
              <a:rPr sz="1200" spc="-5" dirty="0">
                <a:latin typeface="Times New Roman"/>
                <a:cs typeface="Times New Roman"/>
              </a:rPr>
              <a:t>have. </a:t>
            </a:r>
            <a:r>
              <a:rPr sz="1200" dirty="0">
                <a:latin typeface="Times New Roman"/>
                <a:cs typeface="Times New Roman"/>
              </a:rPr>
              <a:t>It is </a:t>
            </a:r>
            <a:r>
              <a:rPr sz="1200" spc="-5" dirty="0">
                <a:latin typeface="Times New Roman"/>
                <a:cs typeface="Times New Roman"/>
              </a:rPr>
              <a:t>used </a:t>
            </a:r>
            <a:r>
              <a:rPr sz="1200" dirty="0">
                <a:latin typeface="Times New Roman"/>
                <a:cs typeface="Times New Roman"/>
              </a:rPr>
              <a:t>for </a:t>
            </a:r>
            <a:r>
              <a:rPr sz="1200" spc="-5" dirty="0">
                <a:latin typeface="Times New Roman"/>
                <a:cs typeface="Times New Roman"/>
              </a:rPr>
              <a:t>caching</a:t>
            </a:r>
            <a:r>
              <a:rPr sz="1200" spc="-195" dirty="0">
                <a:latin typeface="Times New Roman"/>
                <a:cs typeface="Times New Roman"/>
              </a:rPr>
              <a:t> </a:t>
            </a:r>
            <a:r>
              <a:rPr sz="1200" dirty="0">
                <a:latin typeface="Times New Roman"/>
                <a:cs typeface="Times New Roman"/>
              </a:rPr>
              <a:t>the  </a:t>
            </a:r>
            <a:r>
              <a:rPr sz="1200" spc="-5" dirty="0">
                <a:latin typeface="Times New Roman"/>
                <a:cs typeface="Times New Roman"/>
              </a:rPr>
              <a:t>content.</a:t>
            </a:r>
            <a:endParaRPr sz="1200">
              <a:latin typeface="Times New Roman"/>
              <a:cs typeface="Times New Roman"/>
            </a:endParaRPr>
          </a:p>
          <a:p>
            <a:pPr marL="240665" indent="-228600">
              <a:lnSpc>
                <a:spcPct val="100000"/>
              </a:lnSpc>
              <a:spcBef>
                <a:spcPts val="445"/>
              </a:spcBef>
              <a:buSzPct val="83333"/>
              <a:buFont typeface="Symbol"/>
              <a:buChar char=""/>
              <a:tabLst>
                <a:tab pos="240665" algn="l"/>
                <a:tab pos="241300" algn="l"/>
              </a:tabLst>
            </a:pPr>
            <a:r>
              <a:rPr sz="1200" dirty="0">
                <a:latin typeface="Times New Roman"/>
                <a:cs typeface="Times New Roman"/>
              </a:rPr>
              <a:t>Edge</a:t>
            </a:r>
            <a:r>
              <a:rPr sz="1200" spc="75" dirty="0">
                <a:latin typeface="Times New Roman"/>
                <a:cs typeface="Times New Roman"/>
              </a:rPr>
              <a:t> </a:t>
            </a:r>
            <a:r>
              <a:rPr sz="1200" spc="-5" dirty="0">
                <a:latin typeface="Times New Roman"/>
                <a:cs typeface="Times New Roman"/>
              </a:rPr>
              <a:t>locations</a:t>
            </a:r>
            <a:r>
              <a:rPr sz="1200" spc="80" dirty="0">
                <a:latin typeface="Times New Roman"/>
                <a:cs typeface="Times New Roman"/>
              </a:rPr>
              <a:t> </a:t>
            </a:r>
            <a:r>
              <a:rPr sz="1200" spc="-5" dirty="0">
                <a:latin typeface="Times New Roman"/>
                <a:cs typeface="Times New Roman"/>
              </a:rPr>
              <a:t>are</a:t>
            </a:r>
            <a:r>
              <a:rPr sz="1200" spc="75" dirty="0">
                <a:latin typeface="Times New Roman"/>
                <a:cs typeface="Times New Roman"/>
              </a:rPr>
              <a:t> </a:t>
            </a:r>
            <a:r>
              <a:rPr sz="1200" dirty="0">
                <a:latin typeface="Times New Roman"/>
                <a:cs typeface="Times New Roman"/>
              </a:rPr>
              <a:t>mainly</a:t>
            </a:r>
            <a:r>
              <a:rPr sz="1200" spc="85" dirty="0">
                <a:latin typeface="Times New Roman"/>
                <a:cs typeface="Times New Roman"/>
              </a:rPr>
              <a:t> </a:t>
            </a:r>
            <a:r>
              <a:rPr sz="1200" spc="-5" dirty="0">
                <a:latin typeface="Times New Roman"/>
                <a:cs typeface="Times New Roman"/>
              </a:rPr>
              <a:t>located</a:t>
            </a:r>
            <a:r>
              <a:rPr sz="1200" spc="85" dirty="0">
                <a:latin typeface="Times New Roman"/>
                <a:cs typeface="Times New Roman"/>
              </a:rPr>
              <a:t> </a:t>
            </a:r>
            <a:r>
              <a:rPr sz="1200" dirty="0">
                <a:latin typeface="Times New Roman"/>
                <a:cs typeface="Times New Roman"/>
              </a:rPr>
              <a:t>in</a:t>
            </a:r>
            <a:r>
              <a:rPr sz="1200" spc="85" dirty="0">
                <a:latin typeface="Times New Roman"/>
                <a:cs typeface="Times New Roman"/>
              </a:rPr>
              <a:t> </a:t>
            </a:r>
            <a:r>
              <a:rPr sz="1200" dirty="0">
                <a:latin typeface="Times New Roman"/>
                <a:cs typeface="Times New Roman"/>
              </a:rPr>
              <a:t>most</a:t>
            </a:r>
            <a:r>
              <a:rPr sz="1200" spc="80" dirty="0">
                <a:latin typeface="Times New Roman"/>
                <a:cs typeface="Times New Roman"/>
              </a:rPr>
              <a:t> </a:t>
            </a:r>
            <a:r>
              <a:rPr sz="1200" dirty="0">
                <a:latin typeface="Times New Roman"/>
                <a:cs typeface="Times New Roman"/>
              </a:rPr>
              <a:t>of</a:t>
            </a:r>
            <a:r>
              <a:rPr sz="1200" spc="75" dirty="0">
                <a:latin typeface="Times New Roman"/>
                <a:cs typeface="Times New Roman"/>
              </a:rPr>
              <a:t> </a:t>
            </a:r>
            <a:r>
              <a:rPr sz="1200" dirty="0">
                <a:latin typeface="Times New Roman"/>
                <a:cs typeface="Times New Roman"/>
              </a:rPr>
              <a:t>the</a:t>
            </a:r>
            <a:r>
              <a:rPr sz="1200" spc="70" dirty="0">
                <a:latin typeface="Times New Roman"/>
                <a:cs typeface="Times New Roman"/>
              </a:rPr>
              <a:t> </a:t>
            </a:r>
            <a:r>
              <a:rPr sz="1200" dirty="0">
                <a:latin typeface="Times New Roman"/>
                <a:cs typeface="Times New Roman"/>
              </a:rPr>
              <a:t>major</a:t>
            </a:r>
            <a:r>
              <a:rPr sz="1200" spc="75" dirty="0">
                <a:latin typeface="Times New Roman"/>
                <a:cs typeface="Times New Roman"/>
              </a:rPr>
              <a:t> </a:t>
            </a:r>
            <a:r>
              <a:rPr sz="1200" spc="-5" dirty="0">
                <a:latin typeface="Times New Roman"/>
                <a:cs typeface="Times New Roman"/>
              </a:rPr>
              <a:t>cities</a:t>
            </a:r>
            <a:r>
              <a:rPr sz="1200" spc="80" dirty="0">
                <a:latin typeface="Times New Roman"/>
                <a:cs typeface="Times New Roman"/>
              </a:rPr>
              <a:t> </a:t>
            </a:r>
            <a:r>
              <a:rPr sz="1200" dirty="0">
                <a:latin typeface="Times New Roman"/>
                <a:cs typeface="Times New Roman"/>
              </a:rPr>
              <a:t>to</a:t>
            </a:r>
            <a:r>
              <a:rPr sz="1200" spc="90" dirty="0">
                <a:latin typeface="Times New Roman"/>
                <a:cs typeface="Times New Roman"/>
              </a:rPr>
              <a:t> </a:t>
            </a:r>
            <a:r>
              <a:rPr sz="1200" spc="-5" dirty="0">
                <a:latin typeface="Times New Roman"/>
                <a:cs typeface="Times New Roman"/>
              </a:rPr>
              <a:t>distribute</a:t>
            </a:r>
            <a:r>
              <a:rPr sz="1200" spc="75" dirty="0">
                <a:latin typeface="Times New Roman"/>
                <a:cs typeface="Times New Roman"/>
              </a:rPr>
              <a:t> </a:t>
            </a:r>
            <a:r>
              <a:rPr sz="1200" dirty="0">
                <a:latin typeface="Times New Roman"/>
                <a:cs typeface="Times New Roman"/>
              </a:rPr>
              <a:t>the</a:t>
            </a:r>
            <a:r>
              <a:rPr sz="1200" spc="85" dirty="0">
                <a:latin typeface="Times New Roman"/>
                <a:cs typeface="Times New Roman"/>
              </a:rPr>
              <a:t> </a:t>
            </a:r>
            <a:r>
              <a:rPr sz="1200" spc="-5" dirty="0">
                <a:latin typeface="Times New Roman"/>
                <a:cs typeface="Times New Roman"/>
              </a:rPr>
              <a:t>content</a:t>
            </a:r>
            <a:r>
              <a:rPr sz="1200" spc="80" dirty="0">
                <a:latin typeface="Times New Roman"/>
                <a:cs typeface="Times New Roman"/>
              </a:rPr>
              <a:t> </a:t>
            </a:r>
            <a:r>
              <a:rPr sz="1200" spc="-5" dirty="0">
                <a:latin typeface="Times New Roman"/>
                <a:cs typeface="Times New Roman"/>
              </a:rPr>
              <a:t>to</a:t>
            </a:r>
            <a:endParaRPr sz="1200">
              <a:latin typeface="Times New Roman"/>
              <a:cs typeface="Times New Roman"/>
            </a:endParaRPr>
          </a:p>
          <a:p>
            <a:pPr marL="240665">
              <a:lnSpc>
                <a:spcPct val="100000"/>
              </a:lnSpc>
              <a:spcBef>
                <a:spcPts val="640"/>
              </a:spcBef>
            </a:pPr>
            <a:r>
              <a:rPr sz="1200" spc="-5" dirty="0">
                <a:latin typeface="Times New Roman"/>
                <a:cs typeface="Times New Roman"/>
              </a:rPr>
              <a:t>end users with reduced</a:t>
            </a:r>
            <a:r>
              <a:rPr sz="1200" spc="10" dirty="0">
                <a:latin typeface="Times New Roman"/>
                <a:cs typeface="Times New Roman"/>
              </a:rPr>
              <a:t> </a:t>
            </a:r>
            <a:r>
              <a:rPr sz="1200" spc="-10" dirty="0">
                <a:latin typeface="Times New Roman"/>
                <a:cs typeface="Times New Roman"/>
              </a:rPr>
              <a:t>latency.</a:t>
            </a:r>
            <a:endParaRPr sz="1200">
              <a:latin typeface="Times New Roman"/>
              <a:cs typeface="Times New Roman"/>
            </a:endParaRPr>
          </a:p>
          <a:p>
            <a:pPr marL="240665" marR="6985" indent="-228600">
              <a:lnSpc>
                <a:spcPts val="2080"/>
              </a:lnSpc>
              <a:spcBef>
                <a:spcPts val="160"/>
              </a:spcBef>
              <a:buSzPct val="83333"/>
              <a:buFont typeface="Symbol"/>
              <a:buChar char=""/>
              <a:tabLst>
                <a:tab pos="240665" algn="l"/>
                <a:tab pos="241300" algn="l"/>
              </a:tabLst>
            </a:pPr>
            <a:r>
              <a:rPr sz="1200" dirty="0">
                <a:latin typeface="Times New Roman"/>
                <a:cs typeface="Times New Roman"/>
              </a:rPr>
              <a:t>For </a:t>
            </a:r>
            <a:r>
              <a:rPr sz="1200" spc="-5" dirty="0">
                <a:latin typeface="Times New Roman"/>
                <a:cs typeface="Times New Roman"/>
              </a:rPr>
              <a:t>example, some </a:t>
            </a:r>
            <a:r>
              <a:rPr sz="1200" dirty="0">
                <a:latin typeface="Times New Roman"/>
                <a:cs typeface="Times New Roman"/>
              </a:rPr>
              <a:t>user </a:t>
            </a:r>
            <a:r>
              <a:rPr sz="1200" spc="-5" dirty="0">
                <a:latin typeface="Times New Roman"/>
                <a:cs typeface="Times New Roman"/>
              </a:rPr>
              <a:t>accesses </a:t>
            </a:r>
            <a:r>
              <a:rPr sz="1200" dirty="0">
                <a:latin typeface="Times New Roman"/>
                <a:cs typeface="Times New Roman"/>
              </a:rPr>
              <a:t>your website from </a:t>
            </a:r>
            <a:r>
              <a:rPr sz="1200" spc="-5" dirty="0">
                <a:latin typeface="Times New Roman"/>
                <a:cs typeface="Times New Roman"/>
              </a:rPr>
              <a:t>Singapore; </a:t>
            </a:r>
            <a:r>
              <a:rPr sz="1200" dirty="0">
                <a:latin typeface="Times New Roman"/>
                <a:cs typeface="Times New Roman"/>
              </a:rPr>
              <a:t>then this </a:t>
            </a:r>
            <a:r>
              <a:rPr sz="1200" spc="-5" dirty="0">
                <a:latin typeface="Times New Roman"/>
                <a:cs typeface="Times New Roman"/>
              </a:rPr>
              <a:t>request would </a:t>
            </a:r>
            <a:r>
              <a:rPr sz="1200" dirty="0">
                <a:latin typeface="Times New Roman"/>
                <a:cs typeface="Times New Roman"/>
              </a:rPr>
              <a:t>be  </a:t>
            </a:r>
            <a:r>
              <a:rPr sz="1200" spc="-5" dirty="0">
                <a:latin typeface="Times New Roman"/>
                <a:cs typeface="Times New Roman"/>
              </a:rPr>
              <a:t>redirected </a:t>
            </a:r>
            <a:r>
              <a:rPr sz="1200" dirty="0">
                <a:latin typeface="Times New Roman"/>
                <a:cs typeface="Times New Roman"/>
              </a:rPr>
              <a:t>to the </a:t>
            </a:r>
            <a:r>
              <a:rPr sz="1200" spc="-5" dirty="0">
                <a:latin typeface="Times New Roman"/>
                <a:cs typeface="Times New Roman"/>
              </a:rPr>
              <a:t>edge </a:t>
            </a:r>
            <a:r>
              <a:rPr sz="1200" dirty="0">
                <a:latin typeface="Times New Roman"/>
                <a:cs typeface="Times New Roman"/>
              </a:rPr>
              <a:t>location </a:t>
            </a:r>
            <a:r>
              <a:rPr sz="1200" spc="-5" dirty="0">
                <a:latin typeface="Times New Roman"/>
                <a:cs typeface="Times New Roman"/>
              </a:rPr>
              <a:t>closest </a:t>
            </a:r>
            <a:r>
              <a:rPr sz="1200" dirty="0">
                <a:latin typeface="Times New Roman"/>
                <a:cs typeface="Times New Roman"/>
              </a:rPr>
              <a:t>to </a:t>
            </a:r>
            <a:r>
              <a:rPr sz="1200" spc="-5" dirty="0">
                <a:latin typeface="Times New Roman"/>
                <a:cs typeface="Times New Roman"/>
              </a:rPr>
              <a:t>Singapore where cached </a:t>
            </a:r>
            <a:r>
              <a:rPr sz="1200" dirty="0">
                <a:latin typeface="Times New Roman"/>
                <a:cs typeface="Times New Roman"/>
              </a:rPr>
              <a:t>data </a:t>
            </a:r>
            <a:r>
              <a:rPr sz="1200" spc="-5" dirty="0">
                <a:latin typeface="Times New Roman"/>
                <a:cs typeface="Times New Roman"/>
              </a:rPr>
              <a:t>can </a:t>
            </a:r>
            <a:r>
              <a:rPr sz="1200" dirty="0">
                <a:latin typeface="Times New Roman"/>
                <a:cs typeface="Times New Roman"/>
              </a:rPr>
              <a:t>be</a:t>
            </a:r>
            <a:r>
              <a:rPr sz="1200" spc="60" dirty="0">
                <a:latin typeface="Times New Roman"/>
                <a:cs typeface="Times New Roman"/>
              </a:rPr>
              <a:t> </a:t>
            </a:r>
            <a:r>
              <a:rPr sz="1200" spc="-5" dirty="0">
                <a:latin typeface="Times New Roman"/>
                <a:cs typeface="Times New Roman"/>
              </a:rPr>
              <a:t>read.</a:t>
            </a:r>
            <a:endParaRPr sz="1200">
              <a:latin typeface="Times New Roman"/>
              <a:cs typeface="Times New Roman"/>
            </a:endParaRPr>
          </a:p>
        </p:txBody>
      </p:sp>
      <p:sp>
        <p:nvSpPr>
          <p:cNvPr id="5" name="object 5"/>
          <p:cNvSpPr/>
          <p:nvPr/>
        </p:nvSpPr>
        <p:spPr>
          <a:xfrm>
            <a:off x="2876550" y="4076700"/>
            <a:ext cx="2011679" cy="153136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04" y="436880"/>
            <a:ext cx="5971540" cy="7825105"/>
          </a:xfrm>
          <a:prstGeom prst="rect">
            <a:avLst/>
          </a:prstGeom>
        </p:spPr>
        <p:txBody>
          <a:bodyPr vert="horz" wrap="square" lIns="0" tIns="12700" rIns="0" bIns="0" rtlCol="0">
            <a:spAutoFit/>
          </a:bodyPr>
          <a:lstStyle/>
          <a:p>
            <a:pPr marR="5080" algn="r">
              <a:lnSpc>
                <a:spcPct val="100000"/>
              </a:lnSpc>
              <a:spcBef>
                <a:spcPts val="100"/>
              </a:spcBef>
            </a:pPr>
            <a:r>
              <a:rPr sz="1100" dirty="0">
                <a:latin typeface="Carlito"/>
                <a:cs typeface="Carlito"/>
              </a:rPr>
              <a:t>8</a:t>
            </a:r>
            <a:endParaRPr sz="1100">
              <a:latin typeface="Carlito"/>
              <a:cs typeface="Carlito"/>
            </a:endParaRPr>
          </a:p>
          <a:p>
            <a:pPr>
              <a:lnSpc>
                <a:spcPct val="100000"/>
              </a:lnSpc>
            </a:pPr>
            <a:endParaRPr sz="1100">
              <a:latin typeface="Carlito"/>
              <a:cs typeface="Carlito"/>
            </a:endParaRPr>
          </a:p>
          <a:p>
            <a:pPr marL="12700">
              <a:lnSpc>
                <a:spcPct val="100000"/>
              </a:lnSpc>
              <a:spcBef>
                <a:spcPts val="915"/>
              </a:spcBef>
            </a:pPr>
            <a:r>
              <a:rPr sz="1200" spc="-5" dirty="0">
                <a:latin typeface="Times New Roman"/>
                <a:cs typeface="Times New Roman"/>
              </a:rPr>
              <a:t>Regional </a:t>
            </a:r>
            <a:r>
              <a:rPr sz="1200" dirty="0">
                <a:latin typeface="Times New Roman"/>
                <a:cs typeface="Times New Roman"/>
              </a:rPr>
              <a:t>Edge</a:t>
            </a:r>
            <a:r>
              <a:rPr sz="1200" spc="-10" dirty="0">
                <a:latin typeface="Times New Roman"/>
                <a:cs typeface="Times New Roman"/>
              </a:rPr>
              <a:t> </a:t>
            </a:r>
            <a:r>
              <a:rPr sz="1200" spc="-5" dirty="0">
                <a:latin typeface="Times New Roman"/>
                <a:cs typeface="Times New Roman"/>
              </a:rPr>
              <a:t>Cache</a:t>
            </a:r>
            <a:endParaRPr sz="1200">
              <a:latin typeface="Times New Roman"/>
              <a:cs typeface="Times New Roman"/>
            </a:endParaRPr>
          </a:p>
          <a:p>
            <a:pPr marL="192405" marR="10795" indent="-180340">
              <a:lnSpc>
                <a:spcPts val="2080"/>
              </a:lnSpc>
              <a:spcBef>
                <a:spcPts val="160"/>
              </a:spcBef>
              <a:buSzPct val="83333"/>
              <a:buFont typeface="Symbol"/>
              <a:buChar char=""/>
              <a:tabLst>
                <a:tab pos="193040" algn="l"/>
              </a:tabLst>
            </a:pPr>
            <a:r>
              <a:rPr sz="1200" spc="-35" dirty="0">
                <a:latin typeface="Times New Roman"/>
                <a:cs typeface="Times New Roman"/>
              </a:rPr>
              <a:t>AWS </a:t>
            </a:r>
            <a:r>
              <a:rPr sz="1200" spc="-5" dirty="0">
                <a:latin typeface="Times New Roman"/>
                <a:cs typeface="Times New Roman"/>
              </a:rPr>
              <a:t>announced </a:t>
            </a:r>
            <a:r>
              <a:rPr sz="1200" dirty="0">
                <a:latin typeface="Times New Roman"/>
                <a:cs typeface="Times New Roman"/>
              </a:rPr>
              <a:t>a new type of edge </a:t>
            </a:r>
            <a:r>
              <a:rPr sz="1200" spc="-5" dirty="0">
                <a:latin typeface="Times New Roman"/>
                <a:cs typeface="Times New Roman"/>
              </a:rPr>
              <a:t>location </a:t>
            </a:r>
            <a:r>
              <a:rPr sz="1200" dirty="0">
                <a:latin typeface="Times New Roman"/>
                <a:cs typeface="Times New Roman"/>
              </a:rPr>
              <a:t>in </a:t>
            </a:r>
            <a:r>
              <a:rPr sz="1200" spc="-5" dirty="0">
                <a:latin typeface="Times New Roman"/>
                <a:cs typeface="Times New Roman"/>
              </a:rPr>
              <a:t>November </a:t>
            </a:r>
            <a:r>
              <a:rPr sz="1200" dirty="0">
                <a:latin typeface="Times New Roman"/>
                <a:cs typeface="Times New Roman"/>
              </a:rPr>
              <a:t>2016, known </a:t>
            </a:r>
            <a:r>
              <a:rPr sz="1200" spc="-5" dirty="0">
                <a:latin typeface="Times New Roman"/>
                <a:cs typeface="Times New Roman"/>
              </a:rPr>
              <a:t>as </a:t>
            </a:r>
            <a:r>
              <a:rPr sz="1200" dirty="0">
                <a:latin typeface="Times New Roman"/>
                <a:cs typeface="Times New Roman"/>
              </a:rPr>
              <a:t>a </a:t>
            </a:r>
            <a:r>
              <a:rPr sz="1200" spc="-5" dirty="0">
                <a:latin typeface="Times New Roman"/>
                <a:cs typeface="Times New Roman"/>
              </a:rPr>
              <a:t>Regional </a:t>
            </a:r>
            <a:r>
              <a:rPr sz="1200" dirty="0">
                <a:latin typeface="Times New Roman"/>
                <a:cs typeface="Times New Roman"/>
              </a:rPr>
              <a:t>Edge  </a:t>
            </a:r>
            <a:r>
              <a:rPr sz="1200" spc="-5" dirty="0">
                <a:latin typeface="Times New Roman"/>
                <a:cs typeface="Times New Roman"/>
              </a:rPr>
              <a:t>Cache.</a:t>
            </a:r>
            <a:endParaRPr sz="1200">
              <a:latin typeface="Times New Roman"/>
              <a:cs typeface="Times New Roman"/>
            </a:endParaRPr>
          </a:p>
          <a:p>
            <a:pPr marL="192405" indent="-180340">
              <a:lnSpc>
                <a:spcPct val="100000"/>
              </a:lnSpc>
              <a:spcBef>
                <a:spcPts val="445"/>
              </a:spcBef>
              <a:buSzPct val="83333"/>
              <a:buFont typeface="Symbol"/>
              <a:buChar char=""/>
              <a:tabLst>
                <a:tab pos="193040" algn="l"/>
              </a:tabLst>
            </a:pPr>
            <a:r>
              <a:rPr sz="1200" spc="-5" dirty="0">
                <a:latin typeface="Times New Roman"/>
                <a:cs typeface="Times New Roman"/>
              </a:rPr>
              <a:t>Regional </a:t>
            </a:r>
            <a:r>
              <a:rPr sz="1200" dirty="0">
                <a:latin typeface="Times New Roman"/>
                <a:cs typeface="Times New Roman"/>
              </a:rPr>
              <a:t>Edge </a:t>
            </a:r>
            <a:r>
              <a:rPr sz="1200" spc="-5" dirty="0">
                <a:latin typeface="Times New Roman"/>
                <a:cs typeface="Times New Roman"/>
              </a:rPr>
              <a:t>cache lies between </a:t>
            </a:r>
            <a:r>
              <a:rPr sz="1200" dirty="0">
                <a:latin typeface="Times New Roman"/>
                <a:cs typeface="Times New Roman"/>
              </a:rPr>
              <a:t>CloudFront Origin </a:t>
            </a:r>
            <a:r>
              <a:rPr sz="1200" spc="-5" dirty="0">
                <a:latin typeface="Times New Roman"/>
                <a:cs typeface="Times New Roman"/>
              </a:rPr>
              <a:t>servers and </a:t>
            </a:r>
            <a:r>
              <a:rPr sz="1200" dirty="0">
                <a:latin typeface="Times New Roman"/>
                <a:cs typeface="Times New Roman"/>
              </a:rPr>
              <a:t>the </a:t>
            </a:r>
            <a:r>
              <a:rPr sz="1200" spc="-5" dirty="0">
                <a:latin typeface="Times New Roman"/>
                <a:cs typeface="Times New Roman"/>
              </a:rPr>
              <a:t>edge</a:t>
            </a:r>
            <a:r>
              <a:rPr sz="1200" spc="30" dirty="0">
                <a:latin typeface="Times New Roman"/>
                <a:cs typeface="Times New Roman"/>
              </a:rPr>
              <a:t> </a:t>
            </a:r>
            <a:r>
              <a:rPr sz="1200" dirty="0">
                <a:latin typeface="Times New Roman"/>
                <a:cs typeface="Times New Roman"/>
              </a:rPr>
              <a:t>locations.</a:t>
            </a:r>
            <a:endParaRPr sz="1200">
              <a:latin typeface="Times New Roman"/>
              <a:cs typeface="Times New Roman"/>
            </a:endParaRPr>
          </a:p>
          <a:p>
            <a:pPr marL="192405" indent="-180340">
              <a:lnSpc>
                <a:spcPct val="100000"/>
              </a:lnSpc>
              <a:spcBef>
                <a:spcPts val="635"/>
              </a:spcBef>
              <a:buSzPct val="83333"/>
              <a:buFont typeface="Symbol"/>
              <a:buChar char=""/>
              <a:tabLst>
                <a:tab pos="193040" algn="l"/>
              </a:tabLst>
            </a:pPr>
            <a:r>
              <a:rPr sz="1200" dirty="0">
                <a:latin typeface="Times New Roman"/>
                <a:cs typeface="Times New Roman"/>
              </a:rPr>
              <a:t>A </a:t>
            </a:r>
            <a:r>
              <a:rPr sz="1200" spc="-5" dirty="0">
                <a:latin typeface="Times New Roman"/>
                <a:cs typeface="Times New Roman"/>
              </a:rPr>
              <a:t>regional edge cache </a:t>
            </a:r>
            <a:r>
              <a:rPr sz="1200" dirty="0">
                <a:latin typeface="Times New Roman"/>
                <a:cs typeface="Times New Roman"/>
              </a:rPr>
              <a:t>has a </a:t>
            </a:r>
            <a:r>
              <a:rPr sz="1200" spc="-5" dirty="0">
                <a:latin typeface="Times New Roman"/>
                <a:cs typeface="Times New Roman"/>
              </a:rPr>
              <a:t>larger cache </a:t>
            </a:r>
            <a:r>
              <a:rPr sz="1200" dirty="0">
                <a:latin typeface="Times New Roman"/>
                <a:cs typeface="Times New Roman"/>
              </a:rPr>
              <a:t>than </a:t>
            </a:r>
            <a:r>
              <a:rPr sz="1200" spc="-5" dirty="0">
                <a:latin typeface="Times New Roman"/>
                <a:cs typeface="Times New Roman"/>
              </a:rPr>
              <a:t>an </a:t>
            </a:r>
            <a:r>
              <a:rPr sz="1200" dirty="0">
                <a:latin typeface="Times New Roman"/>
                <a:cs typeface="Times New Roman"/>
              </a:rPr>
              <a:t>individual edge</a:t>
            </a:r>
            <a:r>
              <a:rPr sz="1200" spc="-50" dirty="0">
                <a:latin typeface="Times New Roman"/>
                <a:cs typeface="Times New Roman"/>
              </a:rPr>
              <a:t> </a:t>
            </a:r>
            <a:r>
              <a:rPr sz="1200" spc="-5" dirty="0">
                <a:latin typeface="Times New Roman"/>
                <a:cs typeface="Times New Roman"/>
              </a:rPr>
              <a:t>location.</a:t>
            </a:r>
            <a:endParaRPr sz="1200">
              <a:latin typeface="Times New Roman"/>
              <a:cs typeface="Times New Roman"/>
            </a:endParaRPr>
          </a:p>
          <a:p>
            <a:pPr marL="192405" marR="5715" indent="-180340">
              <a:lnSpc>
                <a:spcPts val="2080"/>
              </a:lnSpc>
              <a:spcBef>
                <a:spcPts val="160"/>
              </a:spcBef>
              <a:buSzPct val="83333"/>
              <a:buFont typeface="Symbol"/>
              <a:buChar char=""/>
              <a:tabLst>
                <a:tab pos="193040" algn="l"/>
              </a:tabLst>
            </a:pPr>
            <a:r>
              <a:rPr sz="1200" spc="-5" dirty="0">
                <a:latin typeface="Times New Roman"/>
                <a:cs typeface="Times New Roman"/>
              </a:rPr>
              <a:t>Data </a:t>
            </a:r>
            <a:r>
              <a:rPr sz="1200" dirty="0">
                <a:latin typeface="Times New Roman"/>
                <a:cs typeface="Times New Roman"/>
              </a:rPr>
              <a:t>is </a:t>
            </a:r>
            <a:r>
              <a:rPr sz="1200" spc="-5" dirty="0">
                <a:latin typeface="Times New Roman"/>
                <a:cs typeface="Times New Roman"/>
              </a:rPr>
              <a:t>removed from </a:t>
            </a:r>
            <a:r>
              <a:rPr sz="1200" dirty="0">
                <a:latin typeface="Times New Roman"/>
                <a:cs typeface="Times New Roman"/>
              </a:rPr>
              <a:t>the </a:t>
            </a:r>
            <a:r>
              <a:rPr sz="1200" spc="-5" dirty="0">
                <a:latin typeface="Times New Roman"/>
                <a:cs typeface="Times New Roman"/>
              </a:rPr>
              <a:t>cache at </a:t>
            </a:r>
            <a:r>
              <a:rPr sz="1200" dirty="0">
                <a:latin typeface="Times New Roman"/>
                <a:cs typeface="Times New Roman"/>
              </a:rPr>
              <a:t>the </a:t>
            </a:r>
            <a:r>
              <a:rPr sz="1200" spc="-5" dirty="0">
                <a:latin typeface="Times New Roman"/>
                <a:cs typeface="Times New Roman"/>
              </a:rPr>
              <a:t>edge </a:t>
            </a:r>
            <a:r>
              <a:rPr sz="1200" dirty="0">
                <a:latin typeface="Times New Roman"/>
                <a:cs typeface="Times New Roman"/>
              </a:rPr>
              <a:t>location </a:t>
            </a:r>
            <a:r>
              <a:rPr sz="1200" spc="-5" dirty="0">
                <a:latin typeface="Times New Roman"/>
                <a:cs typeface="Times New Roman"/>
              </a:rPr>
              <a:t>while </a:t>
            </a:r>
            <a:r>
              <a:rPr sz="1200" dirty="0">
                <a:latin typeface="Times New Roman"/>
                <a:cs typeface="Times New Roman"/>
              </a:rPr>
              <a:t>the </a:t>
            </a:r>
            <a:r>
              <a:rPr sz="1200" spc="-5" dirty="0">
                <a:latin typeface="Times New Roman"/>
                <a:cs typeface="Times New Roman"/>
              </a:rPr>
              <a:t>data </a:t>
            </a:r>
            <a:r>
              <a:rPr sz="1200" dirty="0">
                <a:latin typeface="Times New Roman"/>
                <a:cs typeface="Times New Roman"/>
              </a:rPr>
              <a:t>is </a:t>
            </a:r>
            <a:r>
              <a:rPr sz="1200" spc="-5" dirty="0">
                <a:latin typeface="Times New Roman"/>
                <a:cs typeface="Times New Roman"/>
              </a:rPr>
              <a:t>retained at </a:t>
            </a:r>
            <a:r>
              <a:rPr sz="1200" dirty="0">
                <a:latin typeface="Times New Roman"/>
                <a:cs typeface="Times New Roman"/>
              </a:rPr>
              <a:t>the </a:t>
            </a:r>
            <a:r>
              <a:rPr sz="1200" spc="-5" dirty="0">
                <a:latin typeface="Times New Roman"/>
                <a:cs typeface="Times New Roman"/>
              </a:rPr>
              <a:t>Regional  </a:t>
            </a:r>
            <a:r>
              <a:rPr sz="1200" dirty="0">
                <a:latin typeface="Times New Roman"/>
                <a:cs typeface="Times New Roman"/>
              </a:rPr>
              <a:t>Edge</a:t>
            </a:r>
            <a:r>
              <a:rPr sz="1200" spc="-15" dirty="0">
                <a:latin typeface="Times New Roman"/>
                <a:cs typeface="Times New Roman"/>
              </a:rPr>
              <a:t> </a:t>
            </a:r>
            <a:r>
              <a:rPr sz="1200" spc="-5" dirty="0">
                <a:latin typeface="Times New Roman"/>
                <a:cs typeface="Times New Roman"/>
              </a:rPr>
              <a:t>Caches.</a:t>
            </a:r>
            <a:endParaRPr sz="1200">
              <a:latin typeface="Times New Roman"/>
              <a:cs typeface="Times New Roman"/>
            </a:endParaRPr>
          </a:p>
          <a:p>
            <a:pPr marL="192405" indent="-180340">
              <a:lnSpc>
                <a:spcPct val="100000"/>
              </a:lnSpc>
              <a:spcBef>
                <a:spcPts val="445"/>
              </a:spcBef>
              <a:buSzPct val="83333"/>
              <a:buFont typeface="Symbol"/>
              <a:buChar char=""/>
              <a:tabLst>
                <a:tab pos="193040" algn="l"/>
              </a:tabLst>
            </a:pPr>
            <a:r>
              <a:rPr sz="1200" spc="-5" dirty="0">
                <a:latin typeface="Times New Roman"/>
                <a:cs typeface="Times New Roman"/>
              </a:rPr>
              <a:t>When</a:t>
            </a:r>
            <a:r>
              <a:rPr sz="1200" spc="-50"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spc="-5" dirty="0">
                <a:latin typeface="Times New Roman"/>
                <a:cs typeface="Times New Roman"/>
              </a:rPr>
              <a:t>user</a:t>
            </a:r>
            <a:r>
              <a:rPr sz="1200" spc="-45" dirty="0">
                <a:latin typeface="Times New Roman"/>
                <a:cs typeface="Times New Roman"/>
              </a:rPr>
              <a:t> </a:t>
            </a:r>
            <a:r>
              <a:rPr sz="1200" spc="-5" dirty="0">
                <a:latin typeface="Times New Roman"/>
                <a:cs typeface="Times New Roman"/>
              </a:rPr>
              <a:t>requests</a:t>
            </a:r>
            <a:r>
              <a:rPr sz="1200" spc="-40" dirty="0">
                <a:latin typeface="Times New Roman"/>
                <a:cs typeface="Times New Roman"/>
              </a:rPr>
              <a:t> </a:t>
            </a:r>
            <a:r>
              <a:rPr sz="1200" dirty="0">
                <a:latin typeface="Times New Roman"/>
                <a:cs typeface="Times New Roman"/>
              </a:rPr>
              <a:t>the</a:t>
            </a:r>
            <a:r>
              <a:rPr sz="1200" spc="-50" dirty="0">
                <a:latin typeface="Times New Roman"/>
                <a:cs typeface="Times New Roman"/>
              </a:rPr>
              <a:t> </a:t>
            </a:r>
            <a:r>
              <a:rPr sz="1200" spc="-5" dirty="0">
                <a:latin typeface="Times New Roman"/>
                <a:cs typeface="Times New Roman"/>
              </a:rPr>
              <a:t>data,</a:t>
            </a:r>
            <a:r>
              <a:rPr sz="1200" spc="-40" dirty="0">
                <a:latin typeface="Times New Roman"/>
                <a:cs typeface="Times New Roman"/>
              </a:rPr>
              <a:t> </a:t>
            </a:r>
            <a:r>
              <a:rPr sz="1200" dirty="0">
                <a:latin typeface="Times New Roman"/>
                <a:cs typeface="Times New Roman"/>
              </a:rPr>
              <a:t>then</a:t>
            </a:r>
            <a:r>
              <a:rPr sz="1200" spc="-45" dirty="0">
                <a:latin typeface="Times New Roman"/>
                <a:cs typeface="Times New Roman"/>
              </a:rPr>
              <a:t> </a:t>
            </a:r>
            <a:r>
              <a:rPr sz="1200" dirty="0">
                <a:latin typeface="Times New Roman"/>
                <a:cs typeface="Times New Roman"/>
              </a:rPr>
              <a:t>data</a:t>
            </a:r>
            <a:r>
              <a:rPr sz="1200" spc="-45"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dirty="0">
                <a:latin typeface="Times New Roman"/>
                <a:cs typeface="Times New Roman"/>
              </a:rPr>
              <a:t>no</a:t>
            </a:r>
            <a:r>
              <a:rPr sz="1200" spc="-45" dirty="0">
                <a:latin typeface="Times New Roman"/>
                <a:cs typeface="Times New Roman"/>
              </a:rPr>
              <a:t> </a:t>
            </a:r>
            <a:r>
              <a:rPr sz="1200" dirty="0">
                <a:latin typeface="Times New Roman"/>
                <a:cs typeface="Times New Roman"/>
              </a:rPr>
              <a:t>longer</a:t>
            </a:r>
            <a:r>
              <a:rPr sz="1200" spc="-35" dirty="0">
                <a:latin typeface="Times New Roman"/>
                <a:cs typeface="Times New Roman"/>
              </a:rPr>
              <a:t> </a:t>
            </a:r>
            <a:r>
              <a:rPr sz="1200" spc="-5" dirty="0">
                <a:latin typeface="Times New Roman"/>
                <a:cs typeface="Times New Roman"/>
              </a:rPr>
              <a:t>available</a:t>
            </a:r>
            <a:r>
              <a:rPr sz="1200" spc="-40" dirty="0">
                <a:latin typeface="Times New Roman"/>
                <a:cs typeface="Times New Roman"/>
              </a:rPr>
              <a:t> </a:t>
            </a:r>
            <a:r>
              <a:rPr sz="1200" spc="-5" dirty="0">
                <a:latin typeface="Times New Roman"/>
                <a:cs typeface="Times New Roman"/>
              </a:rPr>
              <a:t>at</a:t>
            </a:r>
            <a:r>
              <a:rPr sz="1200" spc="-4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edge</a:t>
            </a:r>
            <a:r>
              <a:rPr sz="1200" spc="-55" dirty="0">
                <a:latin typeface="Times New Roman"/>
                <a:cs typeface="Times New Roman"/>
              </a:rPr>
              <a:t> </a:t>
            </a:r>
            <a:r>
              <a:rPr sz="1200" dirty="0">
                <a:latin typeface="Times New Roman"/>
                <a:cs typeface="Times New Roman"/>
              </a:rPr>
              <a:t>location.</a:t>
            </a:r>
            <a:r>
              <a:rPr sz="1200" spc="-55" dirty="0">
                <a:latin typeface="Times New Roman"/>
                <a:cs typeface="Times New Roman"/>
              </a:rPr>
              <a:t> </a:t>
            </a:r>
            <a:r>
              <a:rPr sz="1200" spc="-5" dirty="0">
                <a:latin typeface="Times New Roman"/>
                <a:cs typeface="Times New Roman"/>
              </a:rPr>
              <a:t>Therefore,</a:t>
            </a:r>
            <a:endParaRPr sz="1200">
              <a:latin typeface="Times New Roman"/>
              <a:cs typeface="Times New Roman"/>
            </a:endParaRPr>
          </a:p>
          <a:p>
            <a:pPr marL="192405" marR="9525">
              <a:lnSpc>
                <a:spcPct val="143300"/>
              </a:lnSpc>
              <a:spcBef>
                <a:spcPts val="15"/>
              </a:spcBef>
            </a:pPr>
            <a:r>
              <a:rPr sz="1200" dirty="0">
                <a:latin typeface="Times New Roman"/>
                <a:cs typeface="Times New Roman"/>
              </a:rPr>
              <a:t>the </a:t>
            </a:r>
            <a:r>
              <a:rPr sz="1200" spc="-5" dirty="0">
                <a:latin typeface="Times New Roman"/>
                <a:cs typeface="Times New Roman"/>
              </a:rPr>
              <a:t>edge location retrieves </a:t>
            </a:r>
            <a:r>
              <a:rPr sz="1200" dirty="0">
                <a:latin typeface="Times New Roman"/>
                <a:cs typeface="Times New Roman"/>
              </a:rPr>
              <a:t>the </a:t>
            </a:r>
            <a:r>
              <a:rPr sz="1200" spc="-5" dirty="0">
                <a:latin typeface="Times New Roman"/>
                <a:cs typeface="Times New Roman"/>
              </a:rPr>
              <a:t>cached data from </a:t>
            </a:r>
            <a:r>
              <a:rPr sz="1200" dirty="0">
                <a:latin typeface="Times New Roman"/>
                <a:cs typeface="Times New Roman"/>
              </a:rPr>
              <a:t>the </a:t>
            </a:r>
            <a:r>
              <a:rPr sz="1200" spc="-5" dirty="0">
                <a:latin typeface="Times New Roman"/>
                <a:cs typeface="Times New Roman"/>
              </a:rPr>
              <a:t>regional edge cache instead </a:t>
            </a:r>
            <a:r>
              <a:rPr sz="1200" dirty="0">
                <a:latin typeface="Times New Roman"/>
                <a:cs typeface="Times New Roman"/>
              </a:rPr>
              <a:t>of the </a:t>
            </a:r>
            <a:r>
              <a:rPr sz="1200" spc="-5" dirty="0">
                <a:latin typeface="Times New Roman"/>
                <a:cs typeface="Times New Roman"/>
              </a:rPr>
              <a:t>Origin  servers that </a:t>
            </a:r>
            <a:r>
              <a:rPr sz="1200" dirty="0">
                <a:latin typeface="Times New Roman"/>
                <a:cs typeface="Times New Roman"/>
              </a:rPr>
              <a:t>have high </a:t>
            </a:r>
            <a:r>
              <a:rPr sz="1200" spc="-10" dirty="0">
                <a:latin typeface="Times New Roman"/>
                <a:cs typeface="Times New Roman"/>
              </a:rPr>
              <a:t>latency.</a:t>
            </a:r>
            <a:endParaRPr sz="1200">
              <a:latin typeface="Times New Roman"/>
              <a:cs typeface="Times New Roman"/>
            </a:endParaRPr>
          </a:p>
          <a:p>
            <a:pPr>
              <a:lnSpc>
                <a:spcPct val="100000"/>
              </a:lnSpc>
              <a:spcBef>
                <a:spcPts val="55"/>
              </a:spcBef>
            </a:pPr>
            <a:endParaRPr sz="1700">
              <a:latin typeface="Times New Roman"/>
              <a:cs typeface="Times New Roman"/>
            </a:endParaRPr>
          </a:p>
          <a:p>
            <a:pPr marL="12700">
              <a:lnSpc>
                <a:spcPct val="100000"/>
              </a:lnSpc>
            </a:pPr>
            <a:r>
              <a:rPr sz="1600" b="1" spc="-5" dirty="0">
                <a:latin typeface="Times New Roman"/>
                <a:cs typeface="Times New Roman"/>
              </a:rPr>
              <a:t>List of top </a:t>
            </a:r>
            <a:r>
              <a:rPr sz="1600" b="1" spc="-65" dirty="0">
                <a:latin typeface="Times New Roman"/>
                <a:cs typeface="Times New Roman"/>
              </a:rPr>
              <a:t>AWS</a:t>
            </a:r>
            <a:r>
              <a:rPr sz="1600" b="1" spc="-70" dirty="0">
                <a:latin typeface="Times New Roman"/>
                <a:cs typeface="Times New Roman"/>
              </a:rPr>
              <a:t> </a:t>
            </a:r>
            <a:r>
              <a:rPr sz="1600" b="1" spc="-5" dirty="0">
                <a:latin typeface="Times New Roman"/>
                <a:cs typeface="Times New Roman"/>
              </a:rPr>
              <a:t>Services:</a:t>
            </a:r>
            <a:endParaRPr sz="1600">
              <a:latin typeface="Times New Roman"/>
              <a:cs typeface="Times New Roman"/>
            </a:endParaRPr>
          </a:p>
          <a:p>
            <a:pPr marL="12700" marR="52069">
              <a:lnSpc>
                <a:spcPct val="143600"/>
              </a:lnSpc>
              <a:spcBef>
                <a:spcPts val="240"/>
              </a:spcBef>
            </a:pPr>
            <a:r>
              <a:rPr sz="1200" spc="-5" dirty="0">
                <a:latin typeface="Times New Roman"/>
                <a:cs typeface="Times New Roman"/>
              </a:rPr>
              <a:t>AWS is </a:t>
            </a:r>
            <a:r>
              <a:rPr sz="1200" dirty="0">
                <a:latin typeface="Times New Roman"/>
                <a:cs typeface="Times New Roman"/>
              </a:rPr>
              <a:t>the </a:t>
            </a:r>
            <a:r>
              <a:rPr sz="1200" spc="-5" dirty="0">
                <a:latin typeface="Times New Roman"/>
                <a:cs typeface="Times New Roman"/>
              </a:rPr>
              <a:t>widely </a:t>
            </a:r>
            <a:r>
              <a:rPr sz="1200" dirty="0">
                <a:latin typeface="Times New Roman"/>
                <a:cs typeface="Times New Roman"/>
              </a:rPr>
              <a:t>used </a:t>
            </a:r>
            <a:r>
              <a:rPr sz="1200" spc="-5" dirty="0">
                <a:latin typeface="Times New Roman"/>
                <a:cs typeface="Times New Roman"/>
              </a:rPr>
              <a:t>cloud platform worldwide, from </a:t>
            </a:r>
            <a:r>
              <a:rPr sz="1200" dirty="0">
                <a:latin typeface="Times New Roman"/>
                <a:cs typeface="Times New Roman"/>
              </a:rPr>
              <a:t>start-ups to large </a:t>
            </a:r>
            <a:r>
              <a:rPr sz="1200" spc="-5" dirty="0">
                <a:latin typeface="Times New Roman"/>
                <a:cs typeface="Times New Roman"/>
              </a:rPr>
              <a:t>enterprises. </a:t>
            </a:r>
            <a:r>
              <a:rPr sz="1200" dirty="0">
                <a:latin typeface="Times New Roman"/>
                <a:cs typeface="Times New Roman"/>
              </a:rPr>
              <a:t>Though  </a:t>
            </a:r>
            <a:r>
              <a:rPr sz="1200" spc="-5" dirty="0">
                <a:latin typeface="Times New Roman"/>
                <a:cs typeface="Times New Roman"/>
              </a:rPr>
              <a:t>AWS services were introduced </a:t>
            </a:r>
            <a:r>
              <a:rPr sz="1200" dirty="0">
                <a:latin typeface="Times New Roman"/>
                <a:cs typeface="Times New Roman"/>
              </a:rPr>
              <a:t>to the </a:t>
            </a:r>
            <a:r>
              <a:rPr sz="1200" spc="-5" dirty="0">
                <a:latin typeface="Times New Roman"/>
                <a:cs typeface="Times New Roman"/>
              </a:rPr>
              <a:t>market </a:t>
            </a:r>
            <a:r>
              <a:rPr sz="1200" dirty="0">
                <a:latin typeface="Times New Roman"/>
                <a:cs typeface="Times New Roman"/>
              </a:rPr>
              <a:t>by 2006, </a:t>
            </a:r>
            <a:r>
              <a:rPr sz="1200" spc="-5" dirty="0">
                <a:latin typeface="Times New Roman"/>
                <a:cs typeface="Times New Roman"/>
              </a:rPr>
              <a:t>their revenue from </a:t>
            </a:r>
            <a:r>
              <a:rPr sz="1200" dirty="0">
                <a:latin typeface="Times New Roman"/>
                <a:cs typeface="Times New Roman"/>
              </a:rPr>
              <a:t>Public Cloud </a:t>
            </a:r>
            <a:r>
              <a:rPr sz="1200" spc="-5" dirty="0">
                <a:latin typeface="Times New Roman"/>
                <a:cs typeface="Times New Roman"/>
              </a:rPr>
              <a:t>SaaS has  </a:t>
            </a:r>
            <a:r>
              <a:rPr sz="1200" dirty="0">
                <a:latin typeface="Times New Roman"/>
                <a:cs typeface="Times New Roman"/>
              </a:rPr>
              <a:t>hit 145.5 billion </a:t>
            </a:r>
            <a:r>
              <a:rPr sz="1200" spc="-5" dirty="0">
                <a:latin typeface="Times New Roman"/>
                <a:cs typeface="Times New Roman"/>
              </a:rPr>
              <a:t>USD </a:t>
            </a:r>
            <a:r>
              <a:rPr sz="1200" dirty="0">
                <a:latin typeface="Times New Roman"/>
                <a:cs typeface="Times New Roman"/>
              </a:rPr>
              <a:t>by 2021. </a:t>
            </a:r>
            <a:r>
              <a:rPr sz="1200" spc="-5" dirty="0">
                <a:latin typeface="Times New Roman"/>
                <a:cs typeface="Times New Roman"/>
              </a:rPr>
              <a:t>Presently, Amazon Web Services </a:t>
            </a:r>
            <a:r>
              <a:rPr sz="1200" dirty="0">
                <a:latin typeface="Times New Roman"/>
                <a:cs typeface="Times New Roman"/>
              </a:rPr>
              <a:t>are a one-stop solution for </a:t>
            </a:r>
            <a:r>
              <a:rPr sz="1200" spc="-5" dirty="0">
                <a:latin typeface="Times New Roman"/>
                <a:cs typeface="Times New Roman"/>
              </a:rPr>
              <a:t>all  cloud services ranging </a:t>
            </a:r>
            <a:r>
              <a:rPr sz="1200" dirty="0">
                <a:latin typeface="Times New Roman"/>
                <a:cs typeface="Times New Roman"/>
              </a:rPr>
              <a:t>from data </a:t>
            </a:r>
            <a:r>
              <a:rPr sz="1200" spc="-5" dirty="0">
                <a:latin typeface="Times New Roman"/>
                <a:cs typeface="Times New Roman"/>
              </a:rPr>
              <a:t>storage </a:t>
            </a:r>
            <a:r>
              <a:rPr sz="1200" dirty="0">
                <a:latin typeface="Times New Roman"/>
                <a:cs typeface="Times New Roman"/>
              </a:rPr>
              <a:t>to analytics. </a:t>
            </a:r>
            <a:r>
              <a:rPr sz="1200" spc="-5" dirty="0">
                <a:latin typeface="Times New Roman"/>
                <a:cs typeface="Times New Roman"/>
              </a:rPr>
              <a:t>AWS services </a:t>
            </a:r>
            <a:r>
              <a:rPr sz="1200" dirty="0">
                <a:latin typeface="Times New Roman"/>
                <a:cs typeface="Times New Roman"/>
              </a:rPr>
              <a:t>provide </a:t>
            </a:r>
            <a:r>
              <a:rPr sz="1200" spc="-5" dirty="0">
                <a:latin typeface="Times New Roman"/>
                <a:cs typeface="Times New Roman"/>
              </a:rPr>
              <a:t>easy, simple, </a:t>
            </a:r>
            <a:r>
              <a:rPr sz="1200" dirty="0">
                <a:latin typeface="Times New Roman"/>
                <a:cs typeface="Times New Roman"/>
              </a:rPr>
              <a:t>cost-  </a:t>
            </a:r>
            <a:r>
              <a:rPr sz="1200" spc="-5" dirty="0">
                <a:latin typeface="Times New Roman"/>
                <a:cs typeface="Times New Roman"/>
              </a:rPr>
              <a:t>effective cloud services, which </a:t>
            </a:r>
            <a:r>
              <a:rPr sz="1200" dirty="0">
                <a:latin typeface="Times New Roman"/>
                <a:cs typeface="Times New Roman"/>
              </a:rPr>
              <a:t>drive </a:t>
            </a:r>
            <a:r>
              <a:rPr sz="1200" spc="-5" dirty="0">
                <a:latin typeface="Times New Roman"/>
                <a:cs typeface="Times New Roman"/>
              </a:rPr>
              <a:t>businesses </a:t>
            </a:r>
            <a:r>
              <a:rPr sz="1200" spc="5" dirty="0">
                <a:latin typeface="Times New Roman"/>
                <a:cs typeface="Times New Roman"/>
              </a:rPr>
              <a:t>to </a:t>
            </a:r>
            <a:r>
              <a:rPr sz="1200" spc="-5" dirty="0">
                <a:latin typeface="Times New Roman"/>
                <a:cs typeface="Times New Roman"/>
              </a:rPr>
              <a:t>achieve increased efficiency and  performance. Besides, </a:t>
            </a:r>
            <a:r>
              <a:rPr sz="1200" dirty="0">
                <a:latin typeface="Times New Roman"/>
                <a:cs typeface="Times New Roman"/>
              </a:rPr>
              <a:t>these services have many more </a:t>
            </a:r>
            <a:r>
              <a:rPr sz="1200" spc="-5" dirty="0">
                <a:latin typeface="Times New Roman"/>
                <a:cs typeface="Times New Roman"/>
              </a:rPr>
              <a:t>features </a:t>
            </a:r>
            <a:r>
              <a:rPr sz="1200" dirty="0">
                <a:latin typeface="Times New Roman"/>
                <a:cs typeface="Times New Roman"/>
              </a:rPr>
              <a:t>to serve customers in multiple  </a:t>
            </a:r>
            <a:r>
              <a:rPr sz="1200" spc="-5" dirty="0">
                <a:latin typeface="Times New Roman"/>
                <a:cs typeface="Times New Roman"/>
              </a:rPr>
              <a:t>ways.</a:t>
            </a:r>
            <a:endParaRPr sz="1200">
              <a:latin typeface="Times New Roman"/>
              <a:cs typeface="Times New Roman"/>
            </a:endParaRPr>
          </a:p>
          <a:p>
            <a:pPr>
              <a:lnSpc>
                <a:spcPct val="100000"/>
              </a:lnSpc>
              <a:spcBef>
                <a:spcPts val="10"/>
              </a:spcBef>
            </a:pPr>
            <a:endParaRPr sz="1850">
              <a:latin typeface="Times New Roman"/>
              <a:cs typeface="Times New Roman"/>
            </a:endParaRPr>
          </a:p>
          <a:p>
            <a:pPr marL="12700" marR="315595">
              <a:lnSpc>
                <a:spcPts val="1380"/>
              </a:lnSpc>
            </a:pPr>
            <a:r>
              <a:rPr sz="1200" spc="-5" dirty="0">
                <a:latin typeface="Times New Roman"/>
                <a:cs typeface="Times New Roman"/>
              </a:rPr>
              <a:t>Now, let's have </a:t>
            </a:r>
            <a:r>
              <a:rPr sz="1200" dirty="0">
                <a:latin typeface="Times New Roman"/>
                <a:cs typeface="Times New Roman"/>
              </a:rPr>
              <a:t>a look at the most popular </a:t>
            </a:r>
            <a:r>
              <a:rPr sz="1200" spc="-5" dirty="0">
                <a:latin typeface="Times New Roman"/>
                <a:cs typeface="Times New Roman"/>
              </a:rPr>
              <a:t>AWS services </a:t>
            </a:r>
            <a:r>
              <a:rPr sz="1200" dirty="0">
                <a:latin typeface="Times New Roman"/>
                <a:cs typeface="Times New Roman"/>
              </a:rPr>
              <a:t>in 2023. </a:t>
            </a:r>
            <a:r>
              <a:rPr sz="1200" spc="-10" dirty="0">
                <a:latin typeface="Times New Roman"/>
                <a:cs typeface="Times New Roman"/>
              </a:rPr>
              <a:t>In </a:t>
            </a:r>
            <a:r>
              <a:rPr sz="1200" dirty="0">
                <a:latin typeface="Times New Roman"/>
                <a:cs typeface="Times New Roman"/>
              </a:rPr>
              <a:t>this blog, you </a:t>
            </a:r>
            <a:r>
              <a:rPr sz="1200" spc="-5" dirty="0">
                <a:latin typeface="Times New Roman"/>
                <a:cs typeface="Times New Roman"/>
              </a:rPr>
              <a:t>can </a:t>
            </a:r>
            <a:r>
              <a:rPr sz="1200" dirty="0">
                <a:latin typeface="Times New Roman"/>
                <a:cs typeface="Times New Roman"/>
              </a:rPr>
              <a:t>learn  </a:t>
            </a:r>
            <a:r>
              <a:rPr sz="1200" spc="-5" dirty="0">
                <a:latin typeface="Times New Roman"/>
                <a:cs typeface="Times New Roman"/>
              </a:rPr>
              <a:t>what is </a:t>
            </a:r>
            <a:r>
              <a:rPr sz="1200" dirty="0">
                <a:latin typeface="Times New Roman"/>
                <a:cs typeface="Times New Roman"/>
              </a:rPr>
              <a:t>the </a:t>
            </a:r>
            <a:r>
              <a:rPr sz="1200" spc="-5" dirty="0">
                <a:latin typeface="Times New Roman"/>
                <a:cs typeface="Times New Roman"/>
              </a:rPr>
              <a:t>objective, features, and </a:t>
            </a:r>
            <a:r>
              <a:rPr sz="1200" dirty="0">
                <a:latin typeface="Times New Roman"/>
                <a:cs typeface="Times New Roman"/>
              </a:rPr>
              <a:t>benefits of each </a:t>
            </a:r>
            <a:r>
              <a:rPr sz="1200" spc="-5" dirty="0">
                <a:latin typeface="Times New Roman"/>
                <a:cs typeface="Times New Roman"/>
              </a:rPr>
              <a:t>AWS</a:t>
            </a:r>
            <a:r>
              <a:rPr sz="1200" spc="30" dirty="0">
                <a:latin typeface="Times New Roman"/>
                <a:cs typeface="Times New Roman"/>
              </a:rPr>
              <a:t> </a:t>
            </a:r>
            <a:r>
              <a:rPr sz="1200" spc="-5" dirty="0">
                <a:latin typeface="Times New Roman"/>
                <a:cs typeface="Times New Roman"/>
              </a:rPr>
              <a:t>service.</a:t>
            </a:r>
            <a:endParaRPr sz="1200">
              <a:latin typeface="Times New Roman"/>
              <a:cs typeface="Times New Roman"/>
            </a:endParaRPr>
          </a:p>
          <a:p>
            <a:pPr>
              <a:lnSpc>
                <a:spcPct val="100000"/>
              </a:lnSpc>
              <a:spcBef>
                <a:spcPts val="30"/>
              </a:spcBef>
            </a:pPr>
            <a:endParaRPr sz="1100">
              <a:latin typeface="Times New Roman"/>
              <a:cs typeface="Times New Roman"/>
            </a:endParaRPr>
          </a:p>
          <a:p>
            <a:pPr marL="12700">
              <a:lnSpc>
                <a:spcPct val="100000"/>
              </a:lnSpc>
            </a:pPr>
            <a:r>
              <a:rPr sz="1200" spc="-5" dirty="0">
                <a:latin typeface="Times New Roman"/>
                <a:cs typeface="Times New Roman"/>
              </a:rPr>
              <a:t>Here </a:t>
            </a:r>
            <a:r>
              <a:rPr sz="1200" dirty="0">
                <a:latin typeface="Times New Roman"/>
                <a:cs typeface="Times New Roman"/>
              </a:rPr>
              <a:t>is the </a:t>
            </a:r>
            <a:r>
              <a:rPr sz="1200" spc="-5" dirty="0">
                <a:latin typeface="Times New Roman"/>
                <a:cs typeface="Times New Roman"/>
              </a:rPr>
              <a:t>list </a:t>
            </a:r>
            <a:r>
              <a:rPr sz="1200" dirty="0">
                <a:latin typeface="Times New Roman"/>
                <a:cs typeface="Times New Roman"/>
              </a:rPr>
              <a:t>of </a:t>
            </a:r>
            <a:r>
              <a:rPr sz="1200" spc="-30" dirty="0">
                <a:latin typeface="Times New Roman"/>
                <a:cs typeface="Times New Roman"/>
              </a:rPr>
              <a:t>Top </a:t>
            </a:r>
            <a:r>
              <a:rPr sz="1200" dirty="0">
                <a:latin typeface="Times New Roman"/>
                <a:cs typeface="Times New Roman"/>
              </a:rPr>
              <a:t>30 </a:t>
            </a:r>
            <a:r>
              <a:rPr sz="1200" spc="-35" dirty="0">
                <a:latin typeface="Times New Roman"/>
                <a:cs typeface="Times New Roman"/>
              </a:rPr>
              <a:t>AWS </a:t>
            </a:r>
            <a:r>
              <a:rPr sz="1200" spc="-5" dirty="0">
                <a:latin typeface="Times New Roman"/>
                <a:cs typeface="Times New Roman"/>
              </a:rPr>
              <a:t>Services</a:t>
            </a:r>
            <a:r>
              <a:rPr sz="1200" spc="-25" dirty="0">
                <a:latin typeface="Times New Roman"/>
                <a:cs typeface="Times New Roman"/>
              </a:rPr>
              <a:t> </a:t>
            </a:r>
            <a:r>
              <a:rPr sz="1200" dirty="0">
                <a:latin typeface="Times New Roman"/>
                <a:cs typeface="Times New Roman"/>
              </a:rPr>
              <a:t>List:</a:t>
            </a:r>
            <a:endParaRPr sz="1200">
              <a:latin typeface="Times New Roman"/>
              <a:cs typeface="Times New Roman"/>
            </a:endParaRPr>
          </a:p>
          <a:p>
            <a:pPr marL="12700">
              <a:lnSpc>
                <a:spcPct val="100000"/>
              </a:lnSpc>
              <a:spcBef>
                <a:spcPts val="250"/>
              </a:spcBef>
            </a:pPr>
            <a:r>
              <a:rPr sz="1200" spc="-5" dirty="0">
                <a:latin typeface="Times New Roman"/>
                <a:cs typeface="Times New Roman"/>
              </a:rPr>
              <a:t>1.Amazon </a:t>
            </a:r>
            <a:r>
              <a:rPr sz="1200" dirty="0">
                <a:latin typeface="Times New Roman"/>
                <a:cs typeface="Times New Roman"/>
              </a:rPr>
              <a:t>EC2 </a:t>
            </a:r>
            <a:r>
              <a:rPr sz="1200" spc="-5" dirty="0">
                <a:latin typeface="Times New Roman"/>
                <a:cs typeface="Times New Roman"/>
              </a:rPr>
              <a:t>[Elastic </a:t>
            </a:r>
            <a:r>
              <a:rPr sz="1200" dirty="0">
                <a:latin typeface="Times New Roman"/>
                <a:cs typeface="Times New Roman"/>
              </a:rPr>
              <a:t>Compute</a:t>
            </a:r>
            <a:r>
              <a:rPr sz="1200" spc="5" dirty="0">
                <a:latin typeface="Times New Roman"/>
                <a:cs typeface="Times New Roman"/>
              </a:rPr>
              <a:t> </a:t>
            </a:r>
            <a:r>
              <a:rPr sz="1200" dirty="0">
                <a:latin typeface="Times New Roman"/>
                <a:cs typeface="Times New Roman"/>
              </a:rPr>
              <a:t>Cloud]</a:t>
            </a:r>
            <a:endParaRPr sz="1200">
              <a:latin typeface="Times New Roman"/>
              <a:cs typeface="Times New Roman"/>
            </a:endParaRPr>
          </a:p>
          <a:p>
            <a:pPr>
              <a:lnSpc>
                <a:spcPct val="100000"/>
              </a:lnSpc>
              <a:spcBef>
                <a:spcPts val="20"/>
              </a:spcBef>
            </a:pPr>
            <a:endParaRPr sz="1300">
              <a:latin typeface="Times New Roman"/>
              <a:cs typeface="Times New Roman"/>
            </a:endParaRPr>
          </a:p>
          <a:p>
            <a:pPr marL="12700" marR="62865" indent="38100">
              <a:lnSpc>
                <a:spcPct val="95900"/>
              </a:lnSpc>
            </a:pPr>
            <a:r>
              <a:rPr sz="1200" spc="-5" dirty="0">
                <a:latin typeface="Times New Roman"/>
                <a:cs typeface="Times New Roman"/>
              </a:rPr>
              <a:t>Amazon EC2 is </a:t>
            </a:r>
            <a:r>
              <a:rPr sz="1200" dirty="0">
                <a:latin typeface="Times New Roman"/>
                <a:cs typeface="Times New Roman"/>
              </a:rPr>
              <a:t>one of the </a:t>
            </a:r>
            <a:r>
              <a:rPr sz="1200" spc="-5" dirty="0">
                <a:latin typeface="Times New Roman"/>
                <a:cs typeface="Times New Roman"/>
              </a:rPr>
              <a:t>fastest-gro</a:t>
            </a:r>
            <a:r>
              <a:rPr sz="1200" spc="-5" dirty="0">
                <a:latin typeface="Times New Roman"/>
                <a:cs typeface="Times New Roman"/>
                <a:hlinkClick r:id="rId2"/>
              </a:rPr>
              <a:t>wing cloud computing </a:t>
            </a:r>
            <a:r>
              <a:rPr sz="1200" spc="-5" dirty="0">
                <a:latin typeface="Times New Roman"/>
                <a:cs typeface="Times New Roman"/>
              </a:rPr>
              <a:t>AWS services, which offers virtual  servers </a:t>
            </a:r>
            <a:r>
              <a:rPr sz="1200" dirty="0">
                <a:latin typeface="Times New Roman"/>
                <a:cs typeface="Times New Roman"/>
              </a:rPr>
              <a:t>to manage </a:t>
            </a:r>
            <a:r>
              <a:rPr sz="1200" spc="-5" dirty="0">
                <a:latin typeface="Times New Roman"/>
                <a:cs typeface="Times New Roman"/>
              </a:rPr>
              <a:t>any </a:t>
            </a:r>
            <a:r>
              <a:rPr sz="1200" dirty="0">
                <a:latin typeface="Times New Roman"/>
                <a:cs typeface="Times New Roman"/>
              </a:rPr>
              <a:t>kind of </a:t>
            </a:r>
            <a:r>
              <a:rPr sz="1200" spc="-5" dirty="0">
                <a:latin typeface="Times New Roman"/>
                <a:cs typeface="Times New Roman"/>
              </a:rPr>
              <a:t>workload. </a:t>
            </a:r>
            <a:r>
              <a:rPr sz="1200" spc="-10" dirty="0">
                <a:latin typeface="Times New Roman"/>
                <a:cs typeface="Times New Roman"/>
              </a:rPr>
              <a:t>It </a:t>
            </a:r>
            <a:r>
              <a:rPr sz="1200" spc="-5" dirty="0">
                <a:latin typeface="Times New Roman"/>
                <a:cs typeface="Times New Roman"/>
              </a:rPr>
              <a:t>facilitates </a:t>
            </a:r>
            <a:r>
              <a:rPr sz="1200" dirty="0">
                <a:latin typeface="Times New Roman"/>
                <a:cs typeface="Times New Roman"/>
              </a:rPr>
              <a:t>the </a:t>
            </a:r>
            <a:r>
              <a:rPr sz="1200" spc="-5" dirty="0">
                <a:latin typeface="Times New Roman"/>
                <a:cs typeface="Times New Roman"/>
              </a:rPr>
              <a:t>computing infrastructure </a:t>
            </a:r>
            <a:r>
              <a:rPr sz="1200" dirty="0">
                <a:latin typeface="Times New Roman"/>
                <a:cs typeface="Times New Roman"/>
              </a:rPr>
              <a:t>with the </a:t>
            </a:r>
            <a:r>
              <a:rPr sz="1200" spc="-5" dirty="0">
                <a:latin typeface="Times New Roman"/>
                <a:cs typeface="Times New Roman"/>
              </a:rPr>
              <a:t>best  suitable processors, </a:t>
            </a:r>
            <a:r>
              <a:rPr sz="1200" dirty="0">
                <a:latin typeface="Times New Roman"/>
                <a:cs typeface="Times New Roman"/>
              </a:rPr>
              <a:t>networking </a:t>
            </a:r>
            <a:r>
              <a:rPr sz="1200" spc="-5" dirty="0">
                <a:latin typeface="Times New Roman"/>
                <a:cs typeface="Times New Roman"/>
              </a:rPr>
              <a:t>facilities, and </a:t>
            </a:r>
            <a:r>
              <a:rPr sz="1200" dirty="0">
                <a:latin typeface="Times New Roman"/>
                <a:cs typeface="Times New Roman"/>
              </a:rPr>
              <a:t>storage </a:t>
            </a:r>
            <a:r>
              <a:rPr sz="1200" spc="-5" dirty="0">
                <a:latin typeface="Times New Roman"/>
                <a:cs typeface="Times New Roman"/>
              </a:rPr>
              <a:t>systems. As </a:t>
            </a:r>
            <a:r>
              <a:rPr sz="1200" dirty="0">
                <a:latin typeface="Times New Roman"/>
                <a:cs typeface="Times New Roman"/>
              </a:rPr>
              <a:t>a </a:t>
            </a:r>
            <a:r>
              <a:rPr sz="1200" spc="-5" dirty="0">
                <a:latin typeface="Times New Roman"/>
                <a:cs typeface="Times New Roman"/>
              </a:rPr>
              <a:t>result, </a:t>
            </a:r>
            <a:r>
              <a:rPr sz="1200" dirty="0">
                <a:latin typeface="Times New Roman"/>
                <a:cs typeface="Times New Roman"/>
              </a:rPr>
              <a:t>it supports </a:t>
            </a:r>
            <a:r>
              <a:rPr sz="1200" spc="-5" dirty="0">
                <a:latin typeface="Times New Roman"/>
                <a:cs typeface="Times New Roman"/>
              </a:rPr>
              <a:t>adapting  </a:t>
            </a:r>
            <a:r>
              <a:rPr sz="1200" dirty="0">
                <a:latin typeface="Times New Roman"/>
                <a:cs typeface="Times New Roman"/>
              </a:rPr>
              <a:t>to the </a:t>
            </a:r>
            <a:r>
              <a:rPr sz="1200" spc="-5" dirty="0">
                <a:latin typeface="Times New Roman"/>
                <a:cs typeface="Times New Roman"/>
              </a:rPr>
              <a:t>workloads </a:t>
            </a:r>
            <a:r>
              <a:rPr sz="1200" dirty="0">
                <a:latin typeface="Times New Roman"/>
                <a:cs typeface="Times New Roman"/>
              </a:rPr>
              <a:t>precisely. </a:t>
            </a:r>
            <a:r>
              <a:rPr sz="1200" spc="-5" dirty="0">
                <a:latin typeface="Times New Roman"/>
                <a:cs typeface="Times New Roman"/>
              </a:rPr>
              <a:t>Amazon </a:t>
            </a:r>
            <a:r>
              <a:rPr sz="1200" dirty="0">
                <a:latin typeface="Times New Roman"/>
                <a:cs typeface="Times New Roman"/>
              </a:rPr>
              <a:t>EC2 provides a highly </a:t>
            </a:r>
            <a:r>
              <a:rPr sz="1200" spc="-5" dirty="0">
                <a:latin typeface="Times New Roman"/>
                <a:cs typeface="Times New Roman"/>
              </a:rPr>
              <a:t>secure, reliable, performing  computing infrastructure meeting business </a:t>
            </a:r>
            <a:r>
              <a:rPr sz="1200" dirty="0">
                <a:latin typeface="Times New Roman"/>
                <a:cs typeface="Times New Roman"/>
              </a:rPr>
              <a:t>demands. And it </a:t>
            </a:r>
            <a:r>
              <a:rPr sz="1200" spc="-5" dirty="0">
                <a:latin typeface="Times New Roman"/>
                <a:cs typeface="Times New Roman"/>
              </a:rPr>
              <a:t>helps </a:t>
            </a:r>
            <a:r>
              <a:rPr sz="1200" dirty="0">
                <a:latin typeface="Times New Roman"/>
                <a:cs typeface="Times New Roman"/>
              </a:rPr>
              <a:t>you to </a:t>
            </a:r>
            <a:r>
              <a:rPr sz="1200" spc="-5" dirty="0">
                <a:latin typeface="Times New Roman"/>
                <a:cs typeface="Times New Roman"/>
              </a:rPr>
              <a:t>access resources  </a:t>
            </a:r>
            <a:r>
              <a:rPr sz="1200" dirty="0">
                <a:latin typeface="Times New Roman"/>
                <a:cs typeface="Times New Roman"/>
              </a:rPr>
              <a:t>quickly </a:t>
            </a:r>
            <a:r>
              <a:rPr sz="1200" spc="-5" dirty="0">
                <a:latin typeface="Times New Roman"/>
                <a:cs typeface="Times New Roman"/>
              </a:rPr>
              <a:t>and dynamically scale capacities </a:t>
            </a:r>
            <a:r>
              <a:rPr sz="1200" spc="-10" dirty="0">
                <a:latin typeface="Times New Roman"/>
                <a:cs typeface="Times New Roman"/>
              </a:rPr>
              <a:t>as </a:t>
            </a:r>
            <a:r>
              <a:rPr sz="1200" dirty="0">
                <a:latin typeface="Times New Roman"/>
                <a:cs typeface="Times New Roman"/>
              </a:rPr>
              <a:t>per</a:t>
            </a:r>
            <a:r>
              <a:rPr sz="1200" spc="40" dirty="0">
                <a:latin typeface="Times New Roman"/>
                <a:cs typeface="Times New Roman"/>
              </a:rPr>
              <a:t> </a:t>
            </a:r>
            <a:r>
              <a:rPr sz="1200" dirty="0">
                <a:latin typeface="Times New Roman"/>
                <a:cs typeface="Times New Roman"/>
              </a:rPr>
              <a:t>demands.</a:t>
            </a:r>
            <a:endParaRPr sz="1200">
              <a:latin typeface="Times New Roman"/>
              <a:cs typeface="Times New Roman"/>
            </a:endParaRPr>
          </a:p>
        </p:txBody>
      </p:sp>
      <p:sp>
        <p:nvSpPr>
          <p:cNvPr id="3" name="object 3"/>
          <p:cNvSpPr/>
          <p:nvPr/>
        </p:nvSpPr>
        <p:spPr>
          <a:xfrm>
            <a:off x="3705225" y="8428240"/>
            <a:ext cx="663575" cy="66357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76466" y="436880"/>
            <a:ext cx="965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9</a:t>
            </a:r>
            <a:endParaRPr sz="1100">
              <a:latin typeface="Carlito"/>
              <a:cs typeface="Carlito"/>
            </a:endParaRPr>
          </a:p>
        </p:txBody>
      </p:sp>
      <p:sp>
        <p:nvSpPr>
          <p:cNvPr id="3" name="object 3"/>
          <p:cNvSpPr txBox="1"/>
          <p:nvPr/>
        </p:nvSpPr>
        <p:spPr>
          <a:xfrm>
            <a:off x="812088" y="891285"/>
            <a:ext cx="6041390" cy="161353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2. </a:t>
            </a:r>
            <a:r>
              <a:rPr sz="1200" spc="-5" dirty="0">
                <a:latin typeface="Times New Roman"/>
                <a:cs typeface="Times New Roman"/>
              </a:rPr>
              <a:t>Amazon S3</a:t>
            </a:r>
            <a:endParaRPr sz="1200">
              <a:latin typeface="Times New Roman"/>
              <a:cs typeface="Times New Roman"/>
            </a:endParaRPr>
          </a:p>
          <a:p>
            <a:pPr>
              <a:lnSpc>
                <a:spcPct val="100000"/>
              </a:lnSpc>
            </a:pPr>
            <a:endParaRPr sz="1250">
              <a:latin typeface="Times New Roman"/>
              <a:cs typeface="Times New Roman"/>
            </a:endParaRPr>
          </a:p>
          <a:p>
            <a:pPr marL="12700" marR="5080" indent="38100">
              <a:lnSpc>
                <a:spcPts val="1380"/>
              </a:lnSpc>
            </a:pPr>
            <a:r>
              <a:rPr sz="1200" spc="-5" dirty="0">
                <a:latin typeface="Times New Roman"/>
                <a:cs typeface="Times New Roman"/>
              </a:rPr>
              <a:t>Another popular addition </a:t>
            </a:r>
            <a:r>
              <a:rPr sz="1200" dirty="0">
                <a:latin typeface="Times New Roman"/>
                <a:cs typeface="Times New Roman"/>
              </a:rPr>
              <a:t>to the </a:t>
            </a:r>
            <a:r>
              <a:rPr sz="1200" spc="-5" dirty="0">
                <a:latin typeface="Times New Roman"/>
                <a:cs typeface="Times New Roman"/>
              </a:rPr>
              <a:t>AWS services </a:t>
            </a:r>
            <a:r>
              <a:rPr sz="1200" dirty="0">
                <a:latin typeface="Times New Roman"/>
                <a:cs typeface="Times New Roman"/>
              </a:rPr>
              <a:t>list </a:t>
            </a:r>
            <a:r>
              <a:rPr sz="1200" spc="-5" dirty="0">
                <a:latin typeface="Times New Roman"/>
                <a:cs typeface="Times New Roman"/>
              </a:rPr>
              <a:t>is Amazon S3, which is </a:t>
            </a:r>
            <a:r>
              <a:rPr sz="1200" dirty="0">
                <a:latin typeface="Times New Roman"/>
                <a:cs typeface="Times New Roman"/>
              </a:rPr>
              <a:t>an </a:t>
            </a:r>
            <a:r>
              <a:rPr sz="1200" spc="-5" dirty="0">
                <a:latin typeface="Times New Roman"/>
                <a:cs typeface="Times New Roman"/>
              </a:rPr>
              <a:t>object </a:t>
            </a:r>
            <a:r>
              <a:rPr sz="1200" dirty="0">
                <a:latin typeface="Times New Roman"/>
                <a:cs typeface="Times New Roman"/>
              </a:rPr>
              <a:t>storage </a:t>
            </a:r>
            <a:r>
              <a:rPr sz="1200" spc="-5" dirty="0">
                <a:latin typeface="Times New Roman"/>
                <a:cs typeface="Times New Roman"/>
              </a:rPr>
              <a:t>AWS  service, </a:t>
            </a:r>
            <a:r>
              <a:rPr sz="1200" dirty="0">
                <a:latin typeface="Times New Roman"/>
                <a:cs typeface="Times New Roman"/>
              </a:rPr>
              <a:t>which </a:t>
            </a:r>
            <a:r>
              <a:rPr sz="1200" spc="-5" dirty="0">
                <a:latin typeface="Times New Roman"/>
                <a:cs typeface="Times New Roman"/>
              </a:rPr>
              <a:t>is </a:t>
            </a:r>
            <a:r>
              <a:rPr sz="1200" dirty="0">
                <a:latin typeface="Times New Roman"/>
                <a:cs typeface="Times New Roman"/>
              </a:rPr>
              <a:t>highly </a:t>
            </a:r>
            <a:r>
              <a:rPr sz="1200" spc="-5" dirty="0">
                <a:latin typeface="Times New Roman"/>
                <a:cs typeface="Times New Roman"/>
              </a:rPr>
              <a:t>scalable. </a:t>
            </a:r>
            <a:r>
              <a:rPr sz="1200" spc="-10" dirty="0">
                <a:latin typeface="Times New Roman"/>
                <a:cs typeface="Times New Roman"/>
              </a:rPr>
              <a:t>It </a:t>
            </a:r>
            <a:r>
              <a:rPr sz="1200" spc="-5" dirty="0">
                <a:latin typeface="Times New Roman"/>
                <a:cs typeface="Times New Roman"/>
              </a:rPr>
              <a:t>mainly helps </a:t>
            </a:r>
            <a:r>
              <a:rPr sz="1200" dirty="0">
                <a:latin typeface="Times New Roman"/>
                <a:cs typeface="Times New Roman"/>
              </a:rPr>
              <a:t>users to </a:t>
            </a:r>
            <a:r>
              <a:rPr sz="1200" spc="-5" dirty="0">
                <a:latin typeface="Times New Roman"/>
                <a:cs typeface="Times New Roman"/>
              </a:rPr>
              <a:t>access </a:t>
            </a:r>
            <a:r>
              <a:rPr sz="1200" dirty="0">
                <a:latin typeface="Times New Roman"/>
                <a:cs typeface="Times New Roman"/>
              </a:rPr>
              <a:t>any quantity of </a:t>
            </a:r>
            <a:r>
              <a:rPr sz="1200" spc="-5" dirty="0">
                <a:latin typeface="Times New Roman"/>
                <a:cs typeface="Times New Roman"/>
              </a:rPr>
              <a:t>data from  anywhere. Here, </a:t>
            </a:r>
            <a:r>
              <a:rPr sz="1200" dirty="0">
                <a:latin typeface="Times New Roman"/>
                <a:cs typeface="Times New Roman"/>
              </a:rPr>
              <a:t>data is </a:t>
            </a:r>
            <a:r>
              <a:rPr sz="1200" spc="-5" dirty="0">
                <a:latin typeface="Times New Roman"/>
                <a:cs typeface="Times New Roman"/>
              </a:rPr>
              <a:t>stored </a:t>
            </a:r>
            <a:r>
              <a:rPr sz="1200" dirty="0">
                <a:latin typeface="Times New Roman"/>
                <a:cs typeface="Times New Roman"/>
              </a:rPr>
              <a:t>in </a:t>
            </a:r>
            <a:r>
              <a:rPr sz="1200" spc="-5" dirty="0">
                <a:latin typeface="Times New Roman"/>
                <a:cs typeface="Times New Roman"/>
              </a:rPr>
              <a:t>‘storage classes’ </a:t>
            </a:r>
            <a:r>
              <a:rPr sz="1200" dirty="0">
                <a:latin typeface="Times New Roman"/>
                <a:cs typeface="Times New Roman"/>
              </a:rPr>
              <a:t>to </a:t>
            </a:r>
            <a:r>
              <a:rPr sz="1200" spc="-5" dirty="0">
                <a:latin typeface="Times New Roman"/>
                <a:cs typeface="Times New Roman"/>
              </a:rPr>
              <a:t>reduce costs </a:t>
            </a:r>
            <a:r>
              <a:rPr sz="1200" dirty="0">
                <a:latin typeface="Times New Roman"/>
                <a:cs typeface="Times New Roman"/>
              </a:rPr>
              <a:t>without </a:t>
            </a:r>
            <a:r>
              <a:rPr sz="1200" spc="-5" dirty="0">
                <a:latin typeface="Times New Roman"/>
                <a:cs typeface="Times New Roman"/>
              </a:rPr>
              <a:t>any extra investment  and manage </a:t>
            </a:r>
            <a:r>
              <a:rPr sz="1200" dirty="0">
                <a:latin typeface="Times New Roman"/>
                <a:cs typeface="Times New Roman"/>
              </a:rPr>
              <a:t>it comfortably. The </a:t>
            </a:r>
            <a:r>
              <a:rPr sz="1200" spc="-5" dirty="0">
                <a:latin typeface="Times New Roman"/>
                <a:cs typeface="Times New Roman"/>
              </a:rPr>
              <a:t>data is </a:t>
            </a:r>
            <a:r>
              <a:rPr sz="1200" dirty="0">
                <a:latin typeface="Times New Roman"/>
                <a:cs typeface="Times New Roman"/>
              </a:rPr>
              <a:t>highly secure </a:t>
            </a:r>
            <a:r>
              <a:rPr sz="1200" spc="-5" dirty="0">
                <a:latin typeface="Times New Roman"/>
                <a:cs typeface="Times New Roman"/>
              </a:rPr>
              <a:t>and </a:t>
            </a:r>
            <a:r>
              <a:rPr sz="1200" dirty="0">
                <a:latin typeface="Times New Roman"/>
                <a:cs typeface="Times New Roman"/>
              </a:rPr>
              <a:t>supports meeting </a:t>
            </a:r>
            <a:r>
              <a:rPr sz="1200" spc="-5" dirty="0">
                <a:latin typeface="Times New Roman"/>
                <a:cs typeface="Times New Roman"/>
              </a:rPr>
              <a:t>audit and compliance  requirements. You can </a:t>
            </a:r>
            <a:r>
              <a:rPr sz="1200" dirty="0">
                <a:latin typeface="Times New Roman"/>
                <a:cs typeface="Times New Roman"/>
              </a:rPr>
              <a:t>handle </a:t>
            </a:r>
            <a:r>
              <a:rPr sz="1200" spc="-5" dirty="0">
                <a:latin typeface="Times New Roman"/>
                <a:cs typeface="Times New Roman"/>
              </a:rPr>
              <a:t>any </a:t>
            </a:r>
            <a:r>
              <a:rPr sz="1200" dirty="0">
                <a:latin typeface="Times New Roman"/>
                <a:cs typeface="Times New Roman"/>
              </a:rPr>
              <a:t>volume of data </a:t>
            </a:r>
            <a:r>
              <a:rPr sz="1200" spc="-5" dirty="0">
                <a:latin typeface="Times New Roman"/>
                <a:cs typeface="Times New Roman"/>
              </a:rPr>
              <a:t>with Amazon </a:t>
            </a:r>
            <a:r>
              <a:rPr sz="1200" dirty="0">
                <a:latin typeface="Times New Roman"/>
                <a:cs typeface="Times New Roman"/>
              </a:rPr>
              <a:t>S3’s robust </a:t>
            </a:r>
            <a:r>
              <a:rPr sz="1200" spc="-5" dirty="0">
                <a:latin typeface="Times New Roman"/>
                <a:cs typeface="Times New Roman"/>
              </a:rPr>
              <a:t>access controls,  replication </a:t>
            </a:r>
            <a:r>
              <a:rPr sz="1200" dirty="0">
                <a:latin typeface="Times New Roman"/>
                <a:cs typeface="Times New Roman"/>
              </a:rPr>
              <a:t>tools, </a:t>
            </a:r>
            <a:r>
              <a:rPr sz="1200" spc="-5" dirty="0">
                <a:latin typeface="Times New Roman"/>
                <a:cs typeface="Times New Roman"/>
              </a:rPr>
              <a:t>and </a:t>
            </a:r>
            <a:r>
              <a:rPr sz="1200" dirty="0">
                <a:latin typeface="Times New Roman"/>
                <a:cs typeface="Times New Roman"/>
              </a:rPr>
              <a:t>higher visibility. </a:t>
            </a:r>
            <a:r>
              <a:rPr sz="1200" spc="-5" dirty="0">
                <a:latin typeface="Times New Roman"/>
                <a:cs typeface="Times New Roman"/>
              </a:rPr>
              <a:t>Moreover, </a:t>
            </a:r>
            <a:r>
              <a:rPr sz="1200" dirty="0">
                <a:latin typeface="Times New Roman"/>
                <a:cs typeface="Times New Roman"/>
              </a:rPr>
              <a:t>it supports </a:t>
            </a:r>
            <a:r>
              <a:rPr sz="1200" spc="-5" dirty="0">
                <a:latin typeface="Times New Roman"/>
                <a:cs typeface="Times New Roman"/>
              </a:rPr>
              <a:t>maintaining data version controls and  preventing accidental</a:t>
            </a:r>
            <a:r>
              <a:rPr sz="1200" dirty="0">
                <a:latin typeface="Times New Roman"/>
                <a:cs typeface="Times New Roman"/>
              </a:rPr>
              <a:t> deletion.</a:t>
            </a:r>
            <a:endParaRPr sz="1200">
              <a:latin typeface="Times New Roman"/>
              <a:cs typeface="Times New Roman"/>
            </a:endParaRPr>
          </a:p>
        </p:txBody>
      </p:sp>
      <p:sp>
        <p:nvSpPr>
          <p:cNvPr id="4" name="object 4"/>
          <p:cNvSpPr txBox="1"/>
          <p:nvPr/>
        </p:nvSpPr>
        <p:spPr>
          <a:xfrm>
            <a:off x="812088" y="3589146"/>
            <a:ext cx="5986145" cy="162750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3. </a:t>
            </a:r>
            <a:r>
              <a:rPr sz="1200" spc="-35" dirty="0">
                <a:latin typeface="Times New Roman"/>
                <a:cs typeface="Times New Roman"/>
              </a:rPr>
              <a:t>AWS</a:t>
            </a:r>
            <a:r>
              <a:rPr sz="1200" spc="-150" dirty="0">
                <a:latin typeface="Times New Roman"/>
                <a:cs typeface="Times New Roman"/>
              </a:rPr>
              <a:t> </a:t>
            </a:r>
            <a:r>
              <a:rPr sz="1200" spc="-5" dirty="0">
                <a:latin typeface="Times New Roman"/>
                <a:cs typeface="Times New Roman"/>
              </a:rPr>
              <a:t>Aurora</a:t>
            </a:r>
            <a:endParaRPr sz="1200">
              <a:latin typeface="Times New Roman"/>
              <a:cs typeface="Times New Roman"/>
            </a:endParaRPr>
          </a:p>
          <a:p>
            <a:pPr>
              <a:lnSpc>
                <a:spcPct val="100000"/>
              </a:lnSpc>
              <a:spcBef>
                <a:spcPts val="50"/>
              </a:spcBef>
            </a:pPr>
            <a:endParaRPr sz="1300">
              <a:latin typeface="Times New Roman"/>
              <a:cs typeface="Times New Roman"/>
            </a:endParaRPr>
          </a:p>
          <a:p>
            <a:pPr marL="12700" marR="5080" indent="76200">
              <a:lnSpc>
                <a:spcPts val="1380"/>
              </a:lnSpc>
            </a:pPr>
            <a:r>
              <a:rPr sz="1200" spc="-5" dirty="0">
                <a:latin typeface="Times New Roman"/>
                <a:cs typeface="Times New Roman"/>
              </a:rPr>
              <a:t>Amazon Aurora is </a:t>
            </a:r>
            <a:r>
              <a:rPr sz="1200" dirty="0">
                <a:latin typeface="Times New Roman"/>
                <a:cs typeface="Times New Roman"/>
              </a:rPr>
              <a:t>the next addition to this list of top </a:t>
            </a:r>
            <a:r>
              <a:rPr sz="1200" spc="-5" dirty="0">
                <a:latin typeface="Times New Roman"/>
                <a:cs typeface="Times New Roman"/>
              </a:rPr>
              <a:t>AWS services </a:t>
            </a:r>
            <a:r>
              <a:rPr sz="1200" dirty="0">
                <a:latin typeface="Times New Roman"/>
                <a:cs typeface="Times New Roman"/>
              </a:rPr>
              <a:t>in demand. </a:t>
            </a:r>
            <a:r>
              <a:rPr sz="1200" spc="-5" dirty="0">
                <a:latin typeface="Times New Roman"/>
                <a:cs typeface="Times New Roman"/>
              </a:rPr>
              <a:t>Why? </a:t>
            </a:r>
            <a:r>
              <a:rPr sz="1200" spc="-10" dirty="0">
                <a:latin typeface="Times New Roman"/>
                <a:cs typeface="Times New Roman"/>
              </a:rPr>
              <a:t>It </a:t>
            </a:r>
            <a:r>
              <a:rPr sz="1200" spc="-5" dirty="0">
                <a:latin typeface="Times New Roman"/>
                <a:cs typeface="Times New Roman"/>
              </a:rPr>
              <a:t>is </a:t>
            </a:r>
            <a:r>
              <a:rPr sz="1200" dirty="0">
                <a:latin typeface="Times New Roman"/>
                <a:cs typeface="Times New Roman"/>
              </a:rPr>
              <a:t>a  </a:t>
            </a:r>
            <a:r>
              <a:rPr sz="1200" spc="-5" dirty="0">
                <a:latin typeface="Times New Roman"/>
                <a:cs typeface="Times New Roman"/>
              </a:rPr>
              <a:t>MySQL and PostgreSQL compatible relational database </a:t>
            </a:r>
            <a:r>
              <a:rPr sz="1200" dirty="0">
                <a:latin typeface="Times New Roman"/>
                <a:cs typeface="Times New Roman"/>
              </a:rPr>
              <a:t>with high </a:t>
            </a:r>
            <a:r>
              <a:rPr sz="1200" spc="-5" dirty="0">
                <a:latin typeface="Times New Roman"/>
                <a:cs typeface="Times New Roman"/>
              </a:rPr>
              <a:t>performance. Believe </a:t>
            </a:r>
            <a:r>
              <a:rPr sz="1200" dirty="0">
                <a:latin typeface="Times New Roman"/>
                <a:cs typeface="Times New Roman"/>
              </a:rPr>
              <a:t>it or </a:t>
            </a:r>
            <a:r>
              <a:rPr sz="1200" spc="-5" dirty="0">
                <a:latin typeface="Times New Roman"/>
                <a:cs typeface="Times New Roman"/>
              </a:rPr>
              <a:t>not,  </a:t>
            </a:r>
            <a:r>
              <a:rPr sz="1200" dirty="0">
                <a:latin typeface="Times New Roman"/>
                <a:cs typeface="Times New Roman"/>
              </a:rPr>
              <a:t>it </a:t>
            </a:r>
            <a:r>
              <a:rPr sz="1200" spc="-5" dirty="0">
                <a:latin typeface="Times New Roman"/>
                <a:cs typeface="Times New Roman"/>
              </a:rPr>
              <a:t>is </a:t>
            </a:r>
            <a:r>
              <a:rPr sz="1200" dirty="0">
                <a:latin typeface="Times New Roman"/>
                <a:cs typeface="Times New Roman"/>
              </a:rPr>
              <a:t>five </a:t>
            </a:r>
            <a:r>
              <a:rPr sz="1200" spc="-5" dirty="0">
                <a:latin typeface="Times New Roman"/>
                <a:cs typeface="Times New Roman"/>
              </a:rPr>
              <a:t>times faster </a:t>
            </a:r>
            <a:r>
              <a:rPr sz="1200" dirty="0">
                <a:latin typeface="Times New Roman"/>
                <a:cs typeface="Times New Roman"/>
              </a:rPr>
              <a:t>than </a:t>
            </a:r>
            <a:r>
              <a:rPr sz="1200" spc="-5" dirty="0">
                <a:latin typeface="Times New Roman"/>
                <a:cs typeface="Times New Roman"/>
              </a:rPr>
              <a:t>standard MySQL databases. </a:t>
            </a:r>
            <a:r>
              <a:rPr sz="1200" dirty="0">
                <a:latin typeface="Times New Roman"/>
                <a:cs typeface="Times New Roman"/>
              </a:rPr>
              <a:t>And it </a:t>
            </a:r>
            <a:r>
              <a:rPr sz="1200" spc="-5" dirty="0">
                <a:latin typeface="Times New Roman"/>
                <a:cs typeface="Times New Roman"/>
              </a:rPr>
              <a:t>allows for </a:t>
            </a:r>
            <a:r>
              <a:rPr sz="1200" dirty="0">
                <a:latin typeface="Times New Roman"/>
                <a:cs typeface="Times New Roman"/>
              </a:rPr>
              <a:t>automating </a:t>
            </a:r>
            <a:r>
              <a:rPr sz="1200" spc="-5" dirty="0">
                <a:latin typeface="Times New Roman"/>
                <a:cs typeface="Times New Roman"/>
              </a:rPr>
              <a:t>crucial tasks  such as hardware provisioning, database setup </a:t>
            </a:r>
            <a:r>
              <a:rPr sz="1200" dirty="0">
                <a:latin typeface="Times New Roman"/>
                <a:cs typeface="Times New Roman"/>
              </a:rPr>
              <a:t>and </a:t>
            </a:r>
            <a:r>
              <a:rPr sz="1200" spc="-5" dirty="0">
                <a:latin typeface="Times New Roman"/>
                <a:cs typeface="Times New Roman"/>
              </a:rPr>
              <a:t>backups, and </a:t>
            </a:r>
            <a:r>
              <a:rPr sz="1200" dirty="0">
                <a:latin typeface="Times New Roman"/>
                <a:cs typeface="Times New Roman"/>
              </a:rPr>
              <a:t>patching. </a:t>
            </a:r>
            <a:r>
              <a:rPr sz="1200" spc="-5" dirty="0">
                <a:latin typeface="Times New Roman"/>
                <a:cs typeface="Times New Roman"/>
              </a:rPr>
              <a:t>Amazon </a:t>
            </a:r>
            <a:r>
              <a:rPr sz="1200" dirty="0">
                <a:latin typeface="Times New Roman"/>
                <a:cs typeface="Times New Roman"/>
              </a:rPr>
              <a:t>Aurora </a:t>
            </a:r>
            <a:r>
              <a:rPr sz="1200" spc="-5" dirty="0">
                <a:latin typeface="Times New Roman"/>
                <a:cs typeface="Times New Roman"/>
              </a:rPr>
              <a:t>is </a:t>
            </a:r>
            <a:r>
              <a:rPr sz="1200" dirty="0">
                <a:latin typeface="Times New Roman"/>
                <a:cs typeface="Times New Roman"/>
              </a:rPr>
              <a:t>a  </a:t>
            </a:r>
            <a:r>
              <a:rPr sz="1200" spc="-5" dirty="0">
                <a:latin typeface="Times New Roman"/>
                <a:cs typeface="Times New Roman"/>
              </a:rPr>
              <a:t>distributed, fault-tolerant, self-healing </a:t>
            </a:r>
            <a:r>
              <a:rPr sz="1200" dirty="0">
                <a:latin typeface="Times New Roman"/>
                <a:cs typeface="Times New Roman"/>
              </a:rPr>
              <a:t>storage </a:t>
            </a:r>
            <a:r>
              <a:rPr sz="1200" spc="-5" dirty="0">
                <a:latin typeface="Times New Roman"/>
                <a:cs typeface="Times New Roman"/>
              </a:rPr>
              <a:t>system that </a:t>
            </a:r>
            <a:r>
              <a:rPr sz="1200" dirty="0">
                <a:latin typeface="Times New Roman"/>
                <a:cs typeface="Times New Roman"/>
              </a:rPr>
              <a:t>could </a:t>
            </a:r>
            <a:r>
              <a:rPr sz="1200" spc="-5" dirty="0">
                <a:latin typeface="Times New Roman"/>
                <a:cs typeface="Times New Roman"/>
              </a:rPr>
              <a:t>scale automatically as per needs.  Besides, </a:t>
            </a:r>
            <a:r>
              <a:rPr sz="1200" dirty="0">
                <a:latin typeface="Times New Roman"/>
                <a:cs typeface="Times New Roman"/>
              </a:rPr>
              <a:t>you </a:t>
            </a:r>
            <a:r>
              <a:rPr sz="1200" spc="-5" dirty="0">
                <a:latin typeface="Times New Roman"/>
                <a:cs typeface="Times New Roman"/>
              </a:rPr>
              <a:t>can </a:t>
            </a:r>
            <a:r>
              <a:rPr sz="1200" dirty="0">
                <a:latin typeface="Times New Roman"/>
                <a:cs typeface="Times New Roman"/>
              </a:rPr>
              <a:t>even </a:t>
            </a:r>
            <a:r>
              <a:rPr sz="1200" spc="-5" dirty="0">
                <a:latin typeface="Times New Roman"/>
                <a:cs typeface="Times New Roman"/>
              </a:rPr>
              <a:t>reduce costs significantly </a:t>
            </a:r>
            <a:r>
              <a:rPr sz="1200" dirty="0">
                <a:latin typeface="Times New Roman"/>
                <a:cs typeface="Times New Roman"/>
              </a:rPr>
              <a:t>and </a:t>
            </a:r>
            <a:r>
              <a:rPr sz="1200" spc="-5" dirty="0">
                <a:latin typeface="Times New Roman"/>
                <a:cs typeface="Times New Roman"/>
              </a:rPr>
              <a:t>enhance databases' </a:t>
            </a:r>
            <a:r>
              <a:rPr sz="1200" dirty="0">
                <a:latin typeface="Times New Roman"/>
                <a:cs typeface="Times New Roman"/>
              </a:rPr>
              <a:t>security, </a:t>
            </a:r>
            <a:r>
              <a:rPr sz="1200" spc="-5" dirty="0">
                <a:latin typeface="Times New Roman"/>
                <a:cs typeface="Times New Roman"/>
              </a:rPr>
              <a:t>availability, and  reliability.</a:t>
            </a:r>
            <a:endParaRPr sz="1200">
              <a:latin typeface="Times New Roman"/>
              <a:cs typeface="Times New Roman"/>
            </a:endParaRPr>
          </a:p>
        </p:txBody>
      </p:sp>
      <p:sp>
        <p:nvSpPr>
          <p:cNvPr id="5" name="object 5"/>
          <p:cNvSpPr txBox="1"/>
          <p:nvPr/>
        </p:nvSpPr>
        <p:spPr>
          <a:xfrm>
            <a:off x="812088" y="6300596"/>
            <a:ext cx="5966460" cy="127698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4. </a:t>
            </a:r>
            <a:r>
              <a:rPr sz="1200" spc="-5" dirty="0">
                <a:latin typeface="Times New Roman"/>
                <a:cs typeface="Times New Roman"/>
              </a:rPr>
              <a:t>Amazon</a:t>
            </a:r>
            <a:r>
              <a:rPr sz="1200" spc="-70" dirty="0">
                <a:latin typeface="Times New Roman"/>
                <a:cs typeface="Times New Roman"/>
              </a:rPr>
              <a:t> </a:t>
            </a:r>
            <a:r>
              <a:rPr sz="1200" spc="-5" dirty="0">
                <a:latin typeface="Times New Roman"/>
                <a:cs typeface="Times New Roman"/>
              </a:rPr>
              <a:t>DynamoDB</a:t>
            </a:r>
            <a:endParaRPr sz="1200">
              <a:latin typeface="Times New Roman"/>
              <a:cs typeface="Times New Roman"/>
            </a:endParaRPr>
          </a:p>
          <a:p>
            <a:pPr>
              <a:lnSpc>
                <a:spcPct val="100000"/>
              </a:lnSpc>
              <a:spcBef>
                <a:spcPts val="15"/>
              </a:spcBef>
            </a:pPr>
            <a:endParaRPr sz="1300">
              <a:latin typeface="Times New Roman"/>
              <a:cs typeface="Times New Roman"/>
            </a:endParaRPr>
          </a:p>
          <a:p>
            <a:pPr marL="12700" marR="5080" indent="38100">
              <a:lnSpc>
                <a:spcPct val="95900"/>
              </a:lnSpc>
            </a:pPr>
            <a:r>
              <a:rPr sz="1200" spc="-5" dirty="0">
                <a:latin typeface="Times New Roman"/>
                <a:cs typeface="Times New Roman"/>
              </a:rPr>
              <a:t>DynamoDB is </a:t>
            </a:r>
            <a:r>
              <a:rPr sz="1200" dirty="0">
                <a:latin typeface="Times New Roman"/>
                <a:cs typeface="Times New Roman"/>
              </a:rPr>
              <a:t>a </a:t>
            </a:r>
            <a:r>
              <a:rPr sz="1200" spc="-5" dirty="0">
                <a:latin typeface="Times New Roman"/>
                <a:cs typeface="Times New Roman"/>
              </a:rPr>
              <a:t>promising </a:t>
            </a:r>
            <a:r>
              <a:rPr sz="1200" dirty="0">
                <a:latin typeface="Times New Roman"/>
                <a:cs typeface="Times New Roman"/>
              </a:rPr>
              <a:t>addition to this </a:t>
            </a:r>
            <a:r>
              <a:rPr sz="1200" spc="-5" dirty="0">
                <a:latin typeface="Times New Roman"/>
                <a:cs typeface="Times New Roman"/>
              </a:rPr>
              <a:t>list </a:t>
            </a:r>
            <a:r>
              <a:rPr sz="1200" dirty="0">
                <a:latin typeface="Times New Roman"/>
                <a:cs typeface="Times New Roman"/>
              </a:rPr>
              <a:t>of </a:t>
            </a:r>
            <a:r>
              <a:rPr sz="1200" spc="-10" dirty="0">
                <a:latin typeface="Times New Roman"/>
                <a:cs typeface="Times New Roman"/>
              </a:rPr>
              <a:t>AWS </a:t>
            </a:r>
            <a:r>
              <a:rPr sz="1200" spc="-5" dirty="0">
                <a:latin typeface="Times New Roman"/>
                <a:cs typeface="Times New Roman"/>
              </a:rPr>
              <a:t>services. </a:t>
            </a:r>
            <a:r>
              <a:rPr sz="1200" dirty="0">
                <a:latin typeface="Times New Roman"/>
                <a:cs typeface="Times New Roman"/>
              </a:rPr>
              <a:t>DynamoDB </a:t>
            </a:r>
            <a:r>
              <a:rPr sz="1200" spc="-5" dirty="0">
                <a:latin typeface="Times New Roman"/>
                <a:cs typeface="Times New Roman"/>
              </a:rPr>
              <a:t>is </a:t>
            </a:r>
            <a:r>
              <a:rPr sz="1200" dirty="0">
                <a:latin typeface="Times New Roman"/>
                <a:cs typeface="Times New Roman"/>
              </a:rPr>
              <a:t>a fully </a:t>
            </a:r>
            <a:r>
              <a:rPr sz="1200" spc="-5" dirty="0">
                <a:latin typeface="Times New Roman"/>
                <a:cs typeface="Times New Roman"/>
              </a:rPr>
              <a:t>managed  and serverless NoSQL database AWS service. </a:t>
            </a:r>
            <a:r>
              <a:rPr sz="1200" dirty="0">
                <a:latin typeface="Times New Roman"/>
                <a:cs typeface="Times New Roman"/>
              </a:rPr>
              <a:t>And it </a:t>
            </a:r>
            <a:r>
              <a:rPr sz="1200" spc="-5" dirty="0">
                <a:latin typeface="Times New Roman"/>
                <a:cs typeface="Times New Roman"/>
              </a:rPr>
              <a:t>is </a:t>
            </a:r>
            <a:r>
              <a:rPr sz="1200" dirty="0">
                <a:latin typeface="Times New Roman"/>
                <a:cs typeface="Times New Roman"/>
              </a:rPr>
              <a:t>a </a:t>
            </a:r>
            <a:r>
              <a:rPr sz="1200" spc="-5" dirty="0">
                <a:latin typeface="Times New Roman"/>
                <a:cs typeface="Times New Roman"/>
              </a:rPr>
              <a:t>fast </a:t>
            </a:r>
            <a:r>
              <a:rPr sz="1200" dirty="0">
                <a:latin typeface="Times New Roman"/>
                <a:cs typeface="Times New Roman"/>
              </a:rPr>
              <a:t>and </a:t>
            </a:r>
            <a:r>
              <a:rPr sz="1200" spc="-5" dirty="0">
                <a:latin typeface="Times New Roman"/>
                <a:cs typeface="Times New Roman"/>
              </a:rPr>
              <a:t>flexible database system that  provides innovative </a:t>
            </a:r>
            <a:r>
              <a:rPr sz="1200" dirty="0">
                <a:latin typeface="Times New Roman"/>
                <a:cs typeface="Times New Roman"/>
              </a:rPr>
              <a:t>opportunities to </a:t>
            </a:r>
            <a:r>
              <a:rPr sz="1200" spc="-5" dirty="0">
                <a:latin typeface="Times New Roman"/>
                <a:cs typeface="Times New Roman"/>
              </a:rPr>
              <a:t>developers at low costs. </a:t>
            </a:r>
            <a:r>
              <a:rPr sz="1200" spc="-10" dirty="0">
                <a:latin typeface="Times New Roman"/>
                <a:cs typeface="Times New Roman"/>
              </a:rPr>
              <a:t>It </a:t>
            </a:r>
            <a:r>
              <a:rPr sz="1200" spc="-5" dirty="0">
                <a:latin typeface="Times New Roman"/>
                <a:cs typeface="Times New Roman"/>
              </a:rPr>
              <a:t>gives </a:t>
            </a:r>
            <a:r>
              <a:rPr sz="1200" dirty="0">
                <a:latin typeface="Times New Roman"/>
                <a:cs typeface="Times New Roman"/>
              </a:rPr>
              <a:t>you single-digit </a:t>
            </a:r>
            <a:r>
              <a:rPr sz="1200" spc="-5" dirty="0">
                <a:latin typeface="Times New Roman"/>
                <a:cs typeface="Times New Roman"/>
              </a:rPr>
              <a:t>millisecond  performance </a:t>
            </a:r>
            <a:r>
              <a:rPr sz="1200" dirty="0">
                <a:latin typeface="Times New Roman"/>
                <a:cs typeface="Times New Roman"/>
              </a:rPr>
              <a:t>with unlimited </a:t>
            </a:r>
            <a:r>
              <a:rPr sz="1200" spc="-5" dirty="0">
                <a:latin typeface="Times New Roman"/>
                <a:cs typeface="Times New Roman"/>
              </a:rPr>
              <a:t>throughput </a:t>
            </a:r>
            <a:r>
              <a:rPr sz="1200" dirty="0">
                <a:latin typeface="Times New Roman"/>
                <a:cs typeface="Times New Roman"/>
              </a:rPr>
              <a:t>and </a:t>
            </a:r>
            <a:r>
              <a:rPr sz="1200" spc="-5" dirty="0">
                <a:latin typeface="Times New Roman"/>
                <a:cs typeface="Times New Roman"/>
              </a:rPr>
              <a:t>storage. DynamoDB has </a:t>
            </a:r>
            <a:r>
              <a:rPr sz="1200" dirty="0">
                <a:latin typeface="Times New Roman"/>
                <a:cs typeface="Times New Roman"/>
              </a:rPr>
              <a:t>in-built tools to </a:t>
            </a:r>
            <a:r>
              <a:rPr sz="1200" spc="-5" dirty="0">
                <a:latin typeface="Times New Roman"/>
                <a:cs typeface="Times New Roman"/>
              </a:rPr>
              <a:t>generate  actionable </a:t>
            </a:r>
            <a:r>
              <a:rPr sz="1200" dirty="0">
                <a:latin typeface="Times New Roman"/>
                <a:cs typeface="Times New Roman"/>
              </a:rPr>
              <a:t>insights, useful </a:t>
            </a:r>
            <a:r>
              <a:rPr sz="1200" spc="-5" dirty="0">
                <a:latin typeface="Times New Roman"/>
                <a:cs typeface="Times New Roman"/>
              </a:rPr>
              <a:t>analytics, and </a:t>
            </a:r>
            <a:r>
              <a:rPr sz="1200" dirty="0">
                <a:latin typeface="Times New Roman"/>
                <a:cs typeface="Times New Roman"/>
              </a:rPr>
              <a:t>monitor </a:t>
            </a:r>
            <a:r>
              <a:rPr sz="1200" spc="-5" dirty="0">
                <a:latin typeface="Times New Roman"/>
                <a:cs typeface="Times New Roman"/>
              </a:rPr>
              <a:t>traffic </a:t>
            </a:r>
            <a:r>
              <a:rPr sz="1200" dirty="0">
                <a:latin typeface="Times New Roman"/>
                <a:cs typeface="Times New Roman"/>
              </a:rPr>
              <a:t>trends in</a:t>
            </a:r>
            <a:r>
              <a:rPr sz="1200" spc="30" dirty="0">
                <a:latin typeface="Times New Roman"/>
                <a:cs typeface="Times New Roman"/>
              </a:rPr>
              <a:t> </a:t>
            </a:r>
            <a:r>
              <a:rPr sz="1200" spc="-5" dirty="0">
                <a:latin typeface="Times New Roman"/>
                <a:cs typeface="Times New Roman"/>
              </a:rPr>
              <a:t>applications.</a:t>
            </a:r>
            <a:endParaRPr sz="1200">
              <a:latin typeface="Times New Roman"/>
              <a:cs typeface="Times New Roman"/>
            </a:endParaRPr>
          </a:p>
        </p:txBody>
      </p:sp>
      <p:sp>
        <p:nvSpPr>
          <p:cNvPr id="6" name="object 6"/>
          <p:cNvSpPr/>
          <p:nvPr/>
        </p:nvSpPr>
        <p:spPr>
          <a:xfrm>
            <a:off x="3705225" y="2671952"/>
            <a:ext cx="762000" cy="76200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705225" y="5383148"/>
            <a:ext cx="762000" cy="76200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705225" y="8097011"/>
            <a:ext cx="762000" cy="761974"/>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04838" y="436880"/>
            <a:ext cx="16891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10</a:t>
            </a:r>
            <a:endParaRPr sz="1100">
              <a:latin typeface="Carlito"/>
              <a:cs typeface="Carlito"/>
            </a:endParaRPr>
          </a:p>
        </p:txBody>
      </p:sp>
      <p:sp>
        <p:nvSpPr>
          <p:cNvPr id="3" name="object 3"/>
          <p:cNvSpPr txBox="1"/>
          <p:nvPr/>
        </p:nvSpPr>
        <p:spPr>
          <a:xfrm>
            <a:off x="902004" y="891285"/>
            <a:ext cx="5933440" cy="162750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5. </a:t>
            </a:r>
            <a:r>
              <a:rPr sz="1200" spc="-5" dirty="0">
                <a:latin typeface="Times New Roman"/>
                <a:cs typeface="Times New Roman"/>
              </a:rPr>
              <a:t>Amazon</a:t>
            </a:r>
            <a:r>
              <a:rPr sz="1200" spc="-80" dirty="0">
                <a:latin typeface="Times New Roman"/>
                <a:cs typeface="Times New Roman"/>
              </a:rPr>
              <a:t> </a:t>
            </a:r>
            <a:r>
              <a:rPr sz="1200" spc="-5" dirty="0">
                <a:latin typeface="Times New Roman"/>
                <a:cs typeface="Times New Roman"/>
              </a:rPr>
              <a:t>RDS</a:t>
            </a:r>
            <a:endParaRPr sz="1200">
              <a:latin typeface="Times New Roman"/>
              <a:cs typeface="Times New Roman"/>
            </a:endParaRPr>
          </a:p>
          <a:p>
            <a:pPr>
              <a:lnSpc>
                <a:spcPct val="100000"/>
              </a:lnSpc>
              <a:spcBef>
                <a:spcPts val="50"/>
              </a:spcBef>
            </a:pPr>
            <a:endParaRPr sz="1300">
              <a:latin typeface="Times New Roman"/>
              <a:cs typeface="Times New Roman"/>
            </a:endParaRPr>
          </a:p>
          <a:p>
            <a:pPr marL="12700" marR="5080" indent="38100">
              <a:lnSpc>
                <a:spcPts val="1380"/>
              </a:lnSpc>
            </a:pPr>
            <a:r>
              <a:rPr sz="1200" spc="-5" dirty="0">
                <a:latin typeface="Times New Roman"/>
                <a:cs typeface="Times New Roman"/>
              </a:rPr>
              <a:t>Amazon RDS </a:t>
            </a:r>
            <a:r>
              <a:rPr sz="1200" dirty="0">
                <a:latin typeface="Times New Roman"/>
                <a:cs typeface="Times New Roman"/>
              </a:rPr>
              <a:t>would be the </a:t>
            </a:r>
            <a:r>
              <a:rPr sz="1200" spc="-5" dirty="0">
                <a:latin typeface="Times New Roman"/>
                <a:cs typeface="Times New Roman"/>
              </a:rPr>
              <a:t>next entry </a:t>
            </a:r>
            <a:r>
              <a:rPr sz="1200" dirty="0">
                <a:latin typeface="Times New Roman"/>
                <a:cs typeface="Times New Roman"/>
              </a:rPr>
              <a:t>in this </a:t>
            </a:r>
            <a:r>
              <a:rPr sz="1200" spc="-5" dirty="0">
                <a:latin typeface="Times New Roman"/>
                <a:cs typeface="Times New Roman"/>
              </a:rPr>
              <a:t>discussion </a:t>
            </a:r>
            <a:r>
              <a:rPr sz="1200" dirty="0">
                <a:latin typeface="Times New Roman"/>
                <a:cs typeface="Times New Roman"/>
              </a:rPr>
              <a:t>on </a:t>
            </a:r>
            <a:r>
              <a:rPr sz="1200" spc="-5" dirty="0">
                <a:latin typeface="Times New Roman"/>
                <a:cs typeface="Times New Roman"/>
              </a:rPr>
              <a:t>AWS services. Amazon RDS is </a:t>
            </a:r>
            <a:r>
              <a:rPr sz="1200" dirty="0">
                <a:latin typeface="Times New Roman"/>
                <a:cs typeface="Times New Roman"/>
              </a:rPr>
              <a:t>the  </a:t>
            </a:r>
            <a:r>
              <a:rPr sz="1200" spc="-5" dirty="0">
                <a:latin typeface="Times New Roman"/>
                <a:cs typeface="Times New Roman"/>
              </a:rPr>
              <a:t>managed Relational </a:t>
            </a:r>
            <a:r>
              <a:rPr sz="1200" dirty="0">
                <a:latin typeface="Times New Roman"/>
                <a:cs typeface="Times New Roman"/>
              </a:rPr>
              <a:t>Database </a:t>
            </a:r>
            <a:r>
              <a:rPr sz="1200" spc="-5" dirty="0">
                <a:latin typeface="Times New Roman"/>
                <a:cs typeface="Times New Roman"/>
              </a:rPr>
              <a:t>AWS Service </a:t>
            </a:r>
            <a:r>
              <a:rPr sz="1200" dirty="0">
                <a:latin typeface="Times New Roman"/>
                <a:cs typeface="Times New Roman"/>
              </a:rPr>
              <a:t>(RDS) </a:t>
            </a:r>
            <a:r>
              <a:rPr sz="1200" spc="-5" dirty="0">
                <a:latin typeface="Times New Roman"/>
                <a:cs typeface="Times New Roman"/>
              </a:rPr>
              <a:t>for MySQL, PostgreSQL, Oracle, SQL  Server, and MariaDB. </a:t>
            </a:r>
            <a:r>
              <a:rPr sz="1200" spc="-10" dirty="0">
                <a:latin typeface="Times New Roman"/>
                <a:cs typeface="Times New Roman"/>
              </a:rPr>
              <a:t>It </a:t>
            </a:r>
            <a:r>
              <a:rPr sz="1200" spc="-5" dirty="0">
                <a:latin typeface="Times New Roman"/>
                <a:cs typeface="Times New Roman"/>
              </a:rPr>
              <a:t>allows </a:t>
            </a:r>
            <a:r>
              <a:rPr sz="1200" dirty="0">
                <a:latin typeface="Times New Roman"/>
                <a:cs typeface="Times New Roman"/>
              </a:rPr>
              <a:t>the </a:t>
            </a:r>
            <a:r>
              <a:rPr sz="1200" spc="-5" dirty="0">
                <a:latin typeface="Times New Roman"/>
                <a:cs typeface="Times New Roman"/>
              </a:rPr>
              <a:t>setup, operation, and scale </a:t>
            </a:r>
            <a:r>
              <a:rPr sz="1200" dirty="0">
                <a:latin typeface="Times New Roman"/>
                <a:cs typeface="Times New Roman"/>
              </a:rPr>
              <a:t>of a relational </a:t>
            </a:r>
            <a:r>
              <a:rPr sz="1200" spc="-5" dirty="0">
                <a:latin typeface="Times New Roman"/>
                <a:cs typeface="Times New Roman"/>
              </a:rPr>
              <a:t>database </a:t>
            </a:r>
            <a:r>
              <a:rPr sz="1200" dirty="0">
                <a:latin typeface="Times New Roman"/>
                <a:cs typeface="Times New Roman"/>
              </a:rPr>
              <a:t>in the  </a:t>
            </a:r>
            <a:r>
              <a:rPr sz="1200" spc="-5" dirty="0">
                <a:latin typeface="Times New Roman"/>
                <a:cs typeface="Times New Roman"/>
              </a:rPr>
              <a:t>cloud quickly. Also, </a:t>
            </a:r>
            <a:r>
              <a:rPr sz="1200" dirty="0">
                <a:latin typeface="Times New Roman"/>
                <a:cs typeface="Times New Roman"/>
              </a:rPr>
              <a:t>it </a:t>
            </a:r>
            <a:r>
              <a:rPr sz="1200" spc="-5" dirty="0">
                <a:latin typeface="Times New Roman"/>
                <a:cs typeface="Times New Roman"/>
              </a:rPr>
              <a:t>achieves </a:t>
            </a:r>
            <a:r>
              <a:rPr sz="1200" dirty="0">
                <a:latin typeface="Times New Roman"/>
                <a:cs typeface="Times New Roman"/>
              </a:rPr>
              <a:t>high </a:t>
            </a:r>
            <a:r>
              <a:rPr sz="1200" spc="-5" dirty="0">
                <a:latin typeface="Times New Roman"/>
                <a:cs typeface="Times New Roman"/>
              </a:rPr>
              <a:t>performance </a:t>
            </a:r>
            <a:r>
              <a:rPr sz="1200" dirty="0">
                <a:latin typeface="Times New Roman"/>
                <a:cs typeface="Times New Roman"/>
              </a:rPr>
              <a:t>by </a:t>
            </a:r>
            <a:r>
              <a:rPr sz="1200" spc="-5" dirty="0">
                <a:latin typeface="Times New Roman"/>
                <a:cs typeface="Times New Roman"/>
              </a:rPr>
              <a:t>automating </a:t>
            </a:r>
            <a:r>
              <a:rPr sz="1200" dirty="0">
                <a:latin typeface="Times New Roman"/>
                <a:cs typeface="Times New Roman"/>
              </a:rPr>
              <a:t>the </a:t>
            </a:r>
            <a:r>
              <a:rPr sz="1200" spc="-5" dirty="0">
                <a:latin typeface="Times New Roman"/>
                <a:cs typeface="Times New Roman"/>
              </a:rPr>
              <a:t>tasks such as hardware  </a:t>
            </a:r>
            <a:r>
              <a:rPr sz="1200" dirty="0">
                <a:latin typeface="Times New Roman"/>
                <a:cs typeface="Times New Roman"/>
              </a:rPr>
              <a:t>provisioning, </a:t>
            </a:r>
            <a:r>
              <a:rPr sz="1200" spc="-5" dirty="0">
                <a:latin typeface="Times New Roman"/>
                <a:cs typeface="Times New Roman"/>
              </a:rPr>
              <a:t>database </a:t>
            </a:r>
            <a:r>
              <a:rPr sz="1200" dirty="0">
                <a:latin typeface="Times New Roman"/>
                <a:cs typeface="Times New Roman"/>
              </a:rPr>
              <a:t>setup, </a:t>
            </a:r>
            <a:r>
              <a:rPr sz="1200" spc="-5" dirty="0">
                <a:latin typeface="Times New Roman"/>
                <a:cs typeface="Times New Roman"/>
              </a:rPr>
              <a:t>patching, </a:t>
            </a:r>
            <a:r>
              <a:rPr sz="1200" dirty="0">
                <a:latin typeface="Times New Roman"/>
                <a:cs typeface="Times New Roman"/>
              </a:rPr>
              <a:t>and </a:t>
            </a:r>
            <a:r>
              <a:rPr sz="1200" spc="-5" dirty="0">
                <a:latin typeface="Times New Roman"/>
                <a:cs typeface="Times New Roman"/>
              </a:rPr>
              <a:t>backups. When </a:t>
            </a:r>
            <a:r>
              <a:rPr sz="1200" dirty="0">
                <a:latin typeface="Times New Roman"/>
                <a:cs typeface="Times New Roman"/>
              </a:rPr>
              <a:t>you use Amazon </a:t>
            </a:r>
            <a:r>
              <a:rPr sz="1200" spc="-5" dirty="0">
                <a:latin typeface="Times New Roman"/>
                <a:cs typeface="Times New Roman"/>
              </a:rPr>
              <a:t>RDS, </a:t>
            </a:r>
            <a:r>
              <a:rPr sz="1200" dirty="0">
                <a:latin typeface="Times New Roman"/>
                <a:cs typeface="Times New Roman"/>
              </a:rPr>
              <a:t>you don’t  </a:t>
            </a:r>
            <a:r>
              <a:rPr sz="1200" spc="-5" dirty="0">
                <a:latin typeface="Times New Roman"/>
                <a:cs typeface="Times New Roman"/>
              </a:rPr>
              <a:t>need </a:t>
            </a:r>
            <a:r>
              <a:rPr sz="1200" dirty="0">
                <a:latin typeface="Times New Roman"/>
                <a:cs typeface="Times New Roman"/>
              </a:rPr>
              <a:t>to install and </a:t>
            </a:r>
            <a:r>
              <a:rPr sz="1200" spc="-5" dirty="0">
                <a:latin typeface="Times New Roman"/>
                <a:cs typeface="Times New Roman"/>
              </a:rPr>
              <a:t>maintain </a:t>
            </a:r>
            <a:r>
              <a:rPr sz="1200" dirty="0">
                <a:latin typeface="Times New Roman"/>
                <a:cs typeface="Times New Roman"/>
              </a:rPr>
              <a:t>the </a:t>
            </a:r>
            <a:r>
              <a:rPr sz="1200" spc="-5" dirty="0">
                <a:latin typeface="Times New Roman"/>
                <a:cs typeface="Times New Roman"/>
              </a:rPr>
              <a:t>database </a:t>
            </a:r>
            <a:r>
              <a:rPr sz="1200" dirty="0">
                <a:latin typeface="Times New Roman"/>
                <a:cs typeface="Times New Roman"/>
              </a:rPr>
              <a:t>software. </a:t>
            </a:r>
            <a:r>
              <a:rPr sz="1200" spc="-5" dirty="0">
                <a:latin typeface="Times New Roman"/>
                <a:cs typeface="Times New Roman"/>
              </a:rPr>
              <a:t>Overall, </a:t>
            </a:r>
            <a:r>
              <a:rPr sz="1200" dirty="0">
                <a:latin typeface="Times New Roman"/>
                <a:cs typeface="Times New Roman"/>
              </a:rPr>
              <a:t>you can </a:t>
            </a:r>
            <a:r>
              <a:rPr sz="1200" spc="-5" dirty="0">
                <a:latin typeface="Times New Roman"/>
                <a:cs typeface="Times New Roman"/>
              </a:rPr>
              <a:t>optimize costs </a:t>
            </a:r>
            <a:r>
              <a:rPr sz="1200" dirty="0">
                <a:latin typeface="Times New Roman"/>
                <a:cs typeface="Times New Roman"/>
              </a:rPr>
              <a:t>by embracing  this </a:t>
            </a:r>
            <a:r>
              <a:rPr sz="1200" spc="-5" dirty="0">
                <a:latin typeface="Times New Roman"/>
                <a:cs typeface="Times New Roman"/>
              </a:rPr>
              <a:t>service and </a:t>
            </a:r>
            <a:r>
              <a:rPr sz="1200" dirty="0">
                <a:latin typeface="Times New Roman"/>
                <a:cs typeface="Times New Roman"/>
              </a:rPr>
              <a:t>achieve high </a:t>
            </a:r>
            <a:r>
              <a:rPr sz="1200" spc="-5" dirty="0">
                <a:latin typeface="Times New Roman"/>
                <a:cs typeface="Times New Roman"/>
              </a:rPr>
              <a:t>availability, security, and compatibility </a:t>
            </a:r>
            <a:r>
              <a:rPr sz="1200" dirty="0">
                <a:latin typeface="Times New Roman"/>
                <a:cs typeface="Times New Roman"/>
              </a:rPr>
              <a:t>for your</a:t>
            </a:r>
            <a:r>
              <a:rPr sz="1200" spc="60" dirty="0">
                <a:latin typeface="Times New Roman"/>
                <a:cs typeface="Times New Roman"/>
              </a:rPr>
              <a:t> </a:t>
            </a:r>
            <a:r>
              <a:rPr sz="1200" spc="-5" dirty="0">
                <a:latin typeface="Times New Roman"/>
                <a:cs typeface="Times New Roman"/>
              </a:rPr>
              <a:t>resources.</a:t>
            </a:r>
            <a:endParaRPr sz="1200">
              <a:latin typeface="Times New Roman"/>
              <a:cs typeface="Times New Roman"/>
            </a:endParaRPr>
          </a:p>
        </p:txBody>
      </p:sp>
      <p:sp>
        <p:nvSpPr>
          <p:cNvPr id="4" name="object 4"/>
          <p:cNvSpPr txBox="1"/>
          <p:nvPr/>
        </p:nvSpPr>
        <p:spPr>
          <a:xfrm>
            <a:off x="902004" y="3778122"/>
            <a:ext cx="5911850" cy="145224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6. </a:t>
            </a:r>
            <a:r>
              <a:rPr sz="1200" spc="-5" dirty="0">
                <a:latin typeface="Times New Roman"/>
                <a:cs typeface="Times New Roman"/>
              </a:rPr>
              <a:t>Amazon</a:t>
            </a:r>
            <a:r>
              <a:rPr sz="1200" spc="-80" dirty="0">
                <a:latin typeface="Times New Roman"/>
                <a:cs typeface="Times New Roman"/>
              </a:rPr>
              <a:t> </a:t>
            </a:r>
            <a:r>
              <a:rPr sz="1200" dirty="0">
                <a:latin typeface="Times New Roman"/>
                <a:cs typeface="Times New Roman"/>
              </a:rPr>
              <a:t>Lambda</a:t>
            </a:r>
            <a:endParaRPr sz="1200">
              <a:latin typeface="Times New Roman"/>
              <a:cs typeface="Times New Roman"/>
            </a:endParaRPr>
          </a:p>
          <a:p>
            <a:pPr>
              <a:lnSpc>
                <a:spcPct val="100000"/>
              </a:lnSpc>
              <a:spcBef>
                <a:spcPts val="50"/>
              </a:spcBef>
            </a:pPr>
            <a:endParaRPr sz="1300">
              <a:latin typeface="Times New Roman"/>
              <a:cs typeface="Times New Roman"/>
            </a:endParaRPr>
          </a:p>
          <a:p>
            <a:pPr marL="12700" marR="5080">
              <a:lnSpc>
                <a:spcPts val="1380"/>
              </a:lnSpc>
            </a:pPr>
            <a:r>
              <a:rPr sz="1200" spc="-5" dirty="0">
                <a:latin typeface="Times New Roman"/>
                <a:cs typeface="Times New Roman"/>
              </a:rPr>
              <a:t>AWS Lambda is also </a:t>
            </a:r>
            <a:r>
              <a:rPr sz="1200" dirty="0">
                <a:latin typeface="Times New Roman"/>
                <a:cs typeface="Times New Roman"/>
              </a:rPr>
              <a:t>a promising </a:t>
            </a:r>
            <a:r>
              <a:rPr sz="1200" spc="-5" dirty="0">
                <a:latin typeface="Times New Roman"/>
                <a:cs typeface="Times New Roman"/>
              </a:rPr>
              <a:t>addition </a:t>
            </a:r>
            <a:r>
              <a:rPr sz="1200" dirty="0">
                <a:latin typeface="Times New Roman"/>
                <a:cs typeface="Times New Roman"/>
              </a:rPr>
              <a:t>to the </a:t>
            </a:r>
            <a:r>
              <a:rPr sz="1200" spc="-5" dirty="0">
                <a:latin typeface="Times New Roman"/>
                <a:cs typeface="Times New Roman"/>
              </a:rPr>
              <a:t>list </a:t>
            </a:r>
            <a:r>
              <a:rPr sz="1200" dirty="0">
                <a:latin typeface="Times New Roman"/>
                <a:cs typeface="Times New Roman"/>
              </a:rPr>
              <a:t>of </a:t>
            </a:r>
            <a:r>
              <a:rPr sz="1200" spc="-10" dirty="0">
                <a:latin typeface="Times New Roman"/>
                <a:cs typeface="Times New Roman"/>
              </a:rPr>
              <a:t>AWS </a:t>
            </a:r>
            <a:r>
              <a:rPr sz="1200" spc="-5" dirty="0">
                <a:latin typeface="Times New Roman"/>
                <a:cs typeface="Times New Roman"/>
              </a:rPr>
              <a:t>services. </a:t>
            </a:r>
            <a:r>
              <a:rPr sz="1200" dirty="0">
                <a:latin typeface="Times New Roman"/>
                <a:cs typeface="Times New Roman"/>
                <a:hlinkClick r:id="rId2"/>
              </a:rPr>
              <a:t>Amazon </a:t>
            </a:r>
            <a:r>
              <a:rPr sz="1200" spc="-5" dirty="0">
                <a:latin typeface="Times New Roman"/>
                <a:cs typeface="Times New Roman"/>
                <a:hlinkClick r:id="rId2"/>
              </a:rPr>
              <a:t>Lambda </a:t>
            </a:r>
            <a:r>
              <a:rPr sz="1200" spc="-5" dirty="0">
                <a:latin typeface="Times New Roman"/>
                <a:cs typeface="Times New Roman"/>
              </a:rPr>
              <a:t>is </a:t>
            </a:r>
            <a:r>
              <a:rPr sz="1200" dirty="0">
                <a:latin typeface="Times New Roman"/>
                <a:cs typeface="Times New Roman"/>
              </a:rPr>
              <a:t>a  </a:t>
            </a:r>
            <a:r>
              <a:rPr sz="1200" spc="-5" dirty="0">
                <a:latin typeface="Times New Roman"/>
                <a:cs typeface="Times New Roman"/>
              </a:rPr>
              <a:t>serverless and </a:t>
            </a:r>
            <a:r>
              <a:rPr sz="1200" dirty="0">
                <a:latin typeface="Times New Roman"/>
                <a:cs typeface="Times New Roman"/>
              </a:rPr>
              <a:t>event-driven </a:t>
            </a:r>
            <a:r>
              <a:rPr sz="1200" spc="-5" dirty="0">
                <a:latin typeface="Times New Roman"/>
                <a:cs typeface="Times New Roman"/>
              </a:rPr>
              <a:t>computing AWS service. </a:t>
            </a:r>
            <a:r>
              <a:rPr sz="1200" spc="-10" dirty="0">
                <a:latin typeface="Times New Roman"/>
                <a:cs typeface="Times New Roman"/>
              </a:rPr>
              <a:t>It </a:t>
            </a:r>
            <a:r>
              <a:rPr sz="1200" dirty="0">
                <a:latin typeface="Times New Roman"/>
                <a:cs typeface="Times New Roman"/>
              </a:rPr>
              <a:t>helps to run codes </a:t>
            </a:r>
            <a:r>
              <a:rPr sz="1200" spc="-5" dirty="0">
                <a:latin typeface="Times New Roman"/>
                <a:cs typeface="Times New Roman"/>
              </a:rPr>
              <a:t>automatically </a:t>
            </a:r>
            <a:r>
              <a:rPr sz="1200" dirty="0">
                <a:latin typeface="Times New Roman"/>
                <a:cs typeface="Times New Roman"/>
              </a:rPr>
              <a:t>without  </a:t>
            </a:r>
            <a:r>
              <a:rPr sz="1200" spc="-5" dirty="0">
                <a:latin typeface="Times New Roman"/>
                <a:cs typeface="Times New Roman"/>
              </a:rPr>
              <a:t>worrying about servers </a:t>
            </a:r>
            <a:r>
              <a:rPr sz="1200" dirty="0">
                <a:latin typeface="Times New Roman"/>
                <a:cs typeface="Times New Roman"/>
              </a:rPr>
              <a:t>and </a:t>
            </a:r>
            <a:r>
              <a:rPr sz="1200" spc="-5" dirty="0">
                <a:latin typeface="Times New Roman"/>
                <a:cs typeface="Times New Roman"/>
              </a:rPr>
              <a:t>clusters. </a:t>
            </a:r>
            <a:r>
              <a:rPr sz="1200" dirty="0">
                <a:latin typeface="Times New Roman"/>
                <a:cs typeface="Times New Roman"/>
              </a:rPr>
              <a:t>Simply put, </a:t>
            </a:r>
            <a:r>
              <a:rPr sz="1200" spc="-5" dirty="0">
                <a:latin typeface="Times New Roman"/>
                <a:cs typeface="Times New Roman"/>
              </a:rPr>
              <a:t>codes can </a:t>
            </a:r>
            <a:r>
              <a:rPr sz="1200" dirty="0">
                <a:latin typeface="Times New Roman"/>
                <a:cs typeface="Times New Roman"/>
              </a:rPr>
              <a:t>be uploaded </a:t>
            </a:r>
            <a:r>
              <a:rPr sz="1200" spc="-5" dirty="0">
                <a:latin typeface="Times New Roman"/>
                <a:cs typeface="Times New Roman"/>
              </a:rPr>
              <a:t>directly </a:t>
            </a:r>
            <a:r>
              <a:rPr sz="1200" dirty="0">
                <a:latin typeface="Times New Roman"/>
                <a:cs typeface="Times New Roman"/>
              </a:rPr>
              <a:t>to </a:t>
            </a:r>
            <a:r>
              <a:rPr sz="1200" spc="5" dirty="0">
                <a:latin typeface="Times New Roman"/>
                <a:cs typeface="Times New Roman"/>
              </a:rPr>
              <a:t>run </a:t>
            </a:r>
            <a:r>
              <a:rPr sz="1200" dirty="0">
                <a:latin typeface="Times New Roman"/>
                <a:cs typeface="Times New Roman"/>
              </a:rPr>
              <a:t>without  </a:t>
            </a:r>
            <a:r>
              <a:rPr sz="1200" spc="-5" dirty="0">
                <a:latin typeface="Times New Roman"/>
                <a:cs typeface="Times New Roman"/>
              </a:rPr>
              <a:t>worrying about </a:t>
            </a:r>
            <a:r>
              <a:rPr sz="1200" dirty="0">
                <a:latin typeface="Times New Roman"/>
                <a:cs typeface="Times New Roman"/>
              </a:rPr>
              <a:t>provisioning or </a:t>
            </a:r>
            <a:r>
              <a:rPr sz="1200" spc="-5" dirty="0">
                <a:latin typeface="Times New Roman"/>
                <a:cs typeface="Times New Roman"/>
              </a:rPr>
              <a:t>managing infrastructure. So, </a:t>
            </a:r>
            <a:r>
              <a:rPr sz="1200" dirty="0">
                <a:latin typeface="Times New Roman"/>
                <a:cs typeface="Times New Roman"/>
              </a:rPr>
              <a:t>this </a:t>
            </a:r>
            <a:r>
              <a:rPr sz="1200" spc="-5" dirty="0">
                <a:latin typeface="Times New Roman"/>
                <a:cs typeface="Times New Roman"/>
              </a:rPr>
              <a:t>service automatically accepts  'code execution requests' irrespective </a:t>
            </a:r>
            <a:r>
              <a:rPr sz="1200" spc="5" dirty="0">
                <a:latin typeface="Times New Roman"/>
                <a:cs typeface="Times New Roman"/>
              </a:rPr>
              <a:t>of </a:t>
            </a:r>
            <a:r>
              <a:rPr sz="1200" spc="-5" dirty="0">
                <a:latin typeface="Times New Roman"/>
                <a:cs typeface="Times New Roman"/>
              </a:rPr>
              <a:t>its scale. Besides, </a:t>
            </a:r>
            <a:r>
              <a:rPr sz="1200" dirty="0">
                <a:latin typeface="Times New Roman"/>
                <a:cs typeface="Times New Roman"/>
              </a:rPr>
              <a:t>you </a:t>
            </a:r>
            <a:r>
              <a:rPr sz="1200" spc="-5" dirty="0">
                <a:latin typeface="Times New Roman"/>
                <a:cs typeface="Times New Roman"/>
              </a:rPr>
              <a:t>can pay </a:t>
            </a:r>
            <a:r>
              <a:rPr sz="1200" dirty="0">
                <a:latin typeface="Times New Roman"/>
                <a:cs typeface="Times New Roman"/>
              </a:rPr>
              <a:t>the </a:t>
            </a:r>
            <a:r>
              <a:rPr sz="1200" spc="-5" dirty="0">
                <a:latin typeface="Times New Roman"/>
                <a:cs typeface="Times New Roman"/>
              </a:rPr>
              <a:t>price </a:t>
            </a:r>
            <a:r>
              <a:rPr sz="1200" dirty="0">
                <a:latin typeface="Times New Roman"/>
                <a:cs typeface="Times New Roman"/>
              </a:rPr>
              <a:t>only for the  </a:t>
            </a:r>
            <a:r>
              <a:rPr sz="1200" spc="-5" dirty="0">
                <a:latin typeface="Times New Roman"/>
                <a:cs typeface="Times New Roman"/>
              </a:rPr>
              <a:t>computer </a:t>
            </a:r>
            <a:r>
              <a:rPr sz="1200" dirty="0">
                <a:latin typeface="Times New Roman"/>
                <a:cs typeface="Times New Roman"/>
              </a:rPr>
              <a:t>time, </a:t>
            </a:r>
            <a:r>
              <a:rPr sz="1200" spc="-5" dirty="0">
                <a:latin typeface="Times New Roman"/>
                <a:cs typeface="Times New Roman"/>
              </a:rPr>
              <a:t>so AWS Lambda makes effective</a:t>
            </a:r>
            <a:r>
              <a:rPr sz="1200" spc="45" dirty="0">
                <a:latin typeface="Times New Roman"/>
                <a:cs typeface="Times New Roman"/>
              </a:rPr>
              <a:t> </a:t>
            </a:r>
            <a:r>
              <a:rPr sz="1200" dirty="0">
                <a:latin typeface="Times New Roman"/>
                <a:cs typeface="Times New Roman"/>
              </a:rPr>
              <a:t>cost-control.</a:t>
            </a:r>
            <a:endParaRPr sz="1200">
              <a:latin typeface="Times New Roman"/>
              <a:cs typeface="Times New Roman"/>
            </a:endParaRPr>
          </a:p>
        </p:txBody>
      </p:sp>
      <p:sp>
        <p:nvSpPr>
          <p:cNvPr id="5" name="object 5"/>
          <p:cNvSpPr txBox="1"/>
          <p:nvPr/>
        </p:nvSpPr>
        <p:spPr>
          <a:xfrm>
            <a:off x="902004" y="6257925"/>
            <a:ext cx="5902325" cy="180149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7. </a:t>
            </a:r>
            <a:r>
              <a:rPr sz="1200" spc="-5" dirty="0">
                <a:latin typeface="Times New Roman"/>
                <a:cs typeface="Times New Roman"/>
              </a:rPr>
              <a:t>Amazon</a:t>
            </a:r>
            <a:r>
              <a:rPr sz="1200" spc="-95" dirty="0">
                <a:latin typeface="Times New Roman"/>
                <a:cs typeface="Times New Roman"/>
              </a:rPr>
              <a:t> </a:t>
            </a:r>
            <a:r>
              <a:rPr sz="1200" spc="-5" dirty="0">
                <a:latin typeface="Times New Roman"/>
                <a:cs typeface="Times New Roman"/>
              </a:rPr>
              <a:t>VPC</a:t>
            </a:r>
            <a:endParaRPr sz="1200">
              <a:latin typeface="Times New Roman"/>
              <a:cs typeface="Times New Roman"/>
            </a:endParaRPr>
          </a:p>
          <a:p>
            <a:pPr>
              <a:lnSpc>
                <a:spcPct val="100000"/>
              </a:lnSpc>
            </a:pPr>
            <a:endParaRPr sz="1300">
              <a:latin typeface="Times New Roman"/>
              <a:cs typeface="Times New Roman"/>
            </a:endParaRPr>
          </a:p>
          <a:p>
            <a:pPr marL="12700" marR="5080" indent="38100">
              <a:lnSpc>
                <a:spcPct val="95900"/>
              </a:lnSpc>
              <a:spcBef>
                <a:spcPts val="5"/>
              </a:spcBef>
            </a:pPr>
            <a:r>
              <a:rPr sz="1200" spc="-5" dirty="0">
                <a:latin typeface="Times New Roman"/>
                <a:cs typeface="Times New Roman"/>
              </a:rPr>
              <a:t>Amazon VPC is </a:t>
            </a:r>
            <a:r>
              <a:rPr sz="1200" dirty="0">
                <a:latin typeface="Times New Roman"/>
                <a:cs typeface="Times New Roman"/>
              </a:rPr>
              <a:t>the </a:t>
            </a:r>
            <a:r>
              <a:rPr sz="1200" spc="-5" dirty="0">
                <a:latin typeface="Times New Roman"/>
                <a:cs typeface="Times New Roman"/>
              </a:rPr>
              <a:t>Virtual Private </a:t>
            </a:r>
            <a:r>
              <a:rPr sz="1200" dirty="0">
                <a:latin typeface="Times New Roman"/>
                <a:cs typeface="Times New Roman"/>
              </a:rPr>
              <a:t>Cloud, </a:t>
            </a:r>
            <a:r>
              <a:rPr sz="1200" spc="-5" dirty="0">
                <a:latin typeface="Times New Roman"/>
                <a:cs typeface="Times New Roman"/>
              </a:rPr>
              <a:t>which is </a:t>
            </a:r>
            <a:r>
              <a:rPr sz="1200" dirty="0">
                <a:latin typeface="Times New Roman"/>
                <a:cs typeface="Times New Roman"/>
              </a:rPr>
              <a:t>an </a:t>
            </a:r>
            <a:r>
              <a:rPr sz="1200" spc="-5" dirty="0">
                <a:latin typeface="Times New Roman"/>
                <a:cs typeface="Times New Roman"/>
              </a:rPr>
              <a:t>isolated cloud resource. </a:t>
            </a:r>
            <a:r>
              <a:rPr sz="1200" spc="-10" dirty="0">
                <a:latin typeface="Times New Roman"/>
                <a:cs typeface="Times New Roman"/>
              </a:rPr>
              <a:t>It </a:t>
            </a:r>
            <a:r>
              <a:rPr sz="1200" spc="-5" dirty="0">
                <a:latin typeface="Times New Roman"/>
                <a:cs typeface="Times New Roman"/>
              </a:rPr>
              <a:t>controls </a:t>
            </a:r>
            <a:r>
              <a:rPr sz="1200" dirty="0">
                <a:latin typeface="Times New Roman"/>
                <a:cs typeface="Times New Roman"/>
              </a:rPr>
              <a:t>the  </a:t>
            </a:r>
            <a:r>
              <a:rPr sz="1200" spc="-5" dirty="0">
                <a:latin typeface="Times New Roman"/>
                <a:cs typeface="Times New Roman"/>
              </a:rPr>
              <a:t>virtual networking </a:t>
            </a:r>
            <a:r>
              <a:rPr sz="1200" dirty="0">
                <a:latin typeface="Times New Roman"/>
                <a:cs typeface="Times New Roman"/>
              </a:rPr>
              <a:t>environment, </a:t>
            </a:r>
            <a:r>
              <a:rPr sz="1200" spc="-5" dirty="0">
                <a:latin typeface="Times New Roman"/>
                <a:cs typeface="Times New Roman"/>
              </a:rPr>
              <a:t>such as resource placement, connectivity, and security. </a:t>
            </a:r>
            <a:r>
              <a:rPr sz="1200" dirty="0">
                <a:latin typeface="Times New Roman"/>
                <a:cs typeface="Times New Roman"/>
              </a:rPr>
              <a:t>And it  </a:t>
            </a:r>
            <a:r>
              <a:rPr sz="1200" spc="-5" dirty="0">
                <a:latin typeface="Times New Roman"/>
                <a:cs typeface="Times New Roman"/>
              </a:rPr>
              <a:t>allows </a:t>
            </a:r>
            <a:r>
              <a:rPr sz="1200" dirty="0">
                <a:latin typeface="Times New Roman"/>
                <a:cs typeface="Times New Roman"/>
              </a:rPr>
              <a:t>you to build and </a:t>
            </a:r>
            <a:r>
              <a:rPr sz="1200" spc="-5" dirty="0">
                <a:latin typeface="Times New Roman"/>
                <a:cs typeface="Times New Roman"/>
              </a:rPr>
              <a:t>manage </a:t>
            </a:r>
            <a:r>
              <a:rPr sz="1200" dirty="0">
                <a:latin typeface="Times New Roman"/>
                <a:cs typeface="Times New Roman"/>
              </a:rPr>
              <a:t>compatible VPC </a:t>
            </a:r>
            <a:r>
              <a:rPr sz="1200" spc="-5" dirty="0">
                <a:latin typeface="Times New Roman"/>
                <a:cs typeface="Times New Roman"/>
              </a:rPr>
              <a:t>networks across cloud </a:t>
            </a:r>
            <a:r>
              <a:rPr sz="1200" dirty="0">
                <a:latin typeface="Times New Roman"/>
                <a:cs typeface="Times New Roman"/>
              </a:rPr>
              <a:t>AWS </a:t>
            </a:r>
            <a:r>
              <a:rPr sz="1200" spc="-5" dirty="0">
                <a:latin typeface="Times New Roman"/>
                <a:cs typeface="Times New Roman"/>
              </a:rPr>
              <a:t>resources and </a:t>
            </a:r>
            <a:r>
              <a:rPr sz="1200" dirty="0">
                <a:latin typeface="Times New Roman"/>
                <a:cs typeface="Times New Roman"/>
              </a:rPr>
              <a:t>on-  </a:t>
            </a:r>
            <a:r>
              <a:rPr sz="1200" spc="-5" dirty="0">
                <a:latin typeface="Times New Roman"/>
                <a:cs typeface="Times New Roman"/>
              </a:rPr>
              <a:t>premise resources. </a:t>
            </a:r>
            <a:r>
              <a:rPr sz="1200" dirty="0">
                <a:latin typeface="Times New Roman"/>
                <a:cs typeface="Times New Roman"/>
              </a:rPr>
              <a:t>Here, it </a:t>
            </a:r>
            <a:r>
              <a:rPr sz="1200" spc="-5" dirty="0">
                <a:latin typeface="Times New Roman"/>
                <a:cs typeface="Times New Roman"/>
              </a:rPr>
              <a:t>improves security </a:t>
            </a:r>
            <a:r>
              <a:rPr sz="1200" dirty="0">
                <a:latin typeface="Times New Roman"/>
                <a:cs typeface="Times New Roman"/>
              </a:rPr>
              <a:t>by applying </a:t>
            </a:r>
            <a:r>
              <a:rPr sz="1200" spc="-5" dirty="0">
                <a:latin typeface="Times New Roman"/>
                <a:cs typeface="Times New Roman"/>
              </a:rPr>
              <a:t>rules for </a:t>
            </a:r>
            <a:r>
              <a:rPr sz="1200" dirty="0">
                <a:latin typeface="Times New Roman"/>
                <a:cs typeface="Times New Roman"/>
              </a:rPr>
              <a:t>inbound </a:t>
            </a:r>
            <a:r>
              <a:rPr sz="1200" spc="-5" dirty="0">
                <a:latin typeface="Times New Roman"/>
                <a:cs typeface="Times New Roman"/>
              </a:rPr>
              <a:t>and </a:t>
            </a:r>
            <a:r>
              <a:rPr sz="1200" dirty="0">
                <a:latin typeface="Times New Roman"/>
                <a:cs typeface="Times New Roman"/>
              </a:rPr>
              <a:t>outbound  </a:t>
            </a:r>
            <a:r>
              <a:rPr sz="1200" spc="-5" dirty="0">
                <a:latin typeface="Times New Roman"/>
                <a:cs typeface="Times New Roman"/>
              </a:rPr>
              <a:t>connections. Also, </a:t>
            </a:r>
            <a:r>
              <a:rPr sz="1200" dirty="0">
                <a:latin typeface="Times New Roman"/>
                <a:cs typeface="Times New Roman"/>
              </a:rPr>
              <a:t>it monitors </a:t>
            </a:r>
            <a:r>
              <a:rPr sz="1200" spc="-5" dirty="0">
                <a:latin typeface="Times New Roman"/>
                <a:cs typeface="Times New Roman"/>
              </a:rPr>
              <a:t>VPC </a:t>
            </a:r>
            <a:r>
              <a:rPr sz="1200" dirty="0">
                <a:latin typeface="Times New Roman"/>
                <a:cs typeface="Times New Roman"/>
              </a:rPr>
              <a:t>flow logs </a:t>
            </a:r>
            <a:r>
              <a:rPr sz="1200" spc="-5" dirty="0">
                <a:latin typeface="Times New Roman"/>
                <a:cs typeface="Times New Roman"/>
              </a:rPr>
              <a:t>delivered </a:t>
            </a:r>
            <a:r>
              <a:rPr sz="1200" dirty="0">
                <a:latin typeface="Times New Roman"/>
                <a:cs typeface="Times New Roman"/>
              </a:rPr>
              <a:t>to Amazon </a:t>
            </a:r>
            <a:r>
              <a:rPr sz="1200" spc="-5" dirty="0">
                <a:latin typeface="Times New Roman"/>
                <a:cs typeface="Times New Roman"/>
              </a:rPr>
              <a:t>S3 and Amazon Cloudwatch  </a:t>
            </a:r>
            <a:r>
              <a:rPr sz="1200" dirty="0">
                <a:latin typeface="Times New Roman"/>
                <a:cs typeface="Times New Roman"/>
              </a:rPr>
              <a:t>to gain visibility over </a:t>
            </a:r>
            <a:r>
              <a:rPr sz="1200" spc="-5" dirty="0">
                <a:latin typeface="Times New Roman"/>
                <a:cs typeface="Times New Roman"/>
              </a:rPr>
              <a:t>network dependencies and traffic patterns. Amazon VPC also detects  anomalies </a:t>
            </a:r>
            <a:r>
              <a:rPr sz="1200" dirty="0">
                <a:latin typeface="Times New Roman"/>
                <a:cs typeface="Times New Roman"/>
              </a:rPr>
              <a:t>in the </a:t>
            </a:r>
            <a:r>
              <a:rPr sz="1200" spc="-5" dirty="0">
                <a:latin typeface="Times New Roman"/>
                <a:cs typeface="Times New Roman"/>
              </a:rPr>
              <a:t>patterns, prevents </a:t>
            </a:r>
            <a:r>
              <a:rPr sz="1200" dirty="0">
                <a:latin typeface="Times New Roman"/>
                <a:cs typeface="Times New Roman"/>
              </a:rPr>
              <a:t>data leakage, and </a:t>
            </a:r>
            <a:r>
              <a:rPr sz="1200" spc="-5" dirty="0">
                <a:latin typeface="Times New Roman"/>
                <a:cs typeface="Times New Roman"/>
              </a:rPr>
              <a:t>troubleshoots network connectivity and  configuration issues.</a:t>
            </a:r>
            <a:endParaRPr sz="1200">
              <a:latin typeface="Times New Roman"/>
              <a:cs typeface="Times New Roman"/>
            </a:endParaRPr>
          </a:p>
        </p:txBody>
      </p:sp>
      <p:sp>
        <p:nvSpPr>
          <p:cNvPr id="6" name="object 6"/>
          <p:cNvSpPr/>
          <p:nvPr/>
        </p:nvSpPr>
        <p:spPr>
          <a:xfrm>
            <a:off x="3524884" y="2685795"/>
            <a:ext cx="762000" cy="7620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3733852" y="5425746"/>
            <a:ext cx="639340" cy="63934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3524884" y="8226552"/>
            <a:ext cx="762000" cy="761847"/>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04838" y="436880"/>
            <a:ext cx="16891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11</a:t>
            </a:r>
            <a:endParaRPr sz="1100">
              <a:latin typeface="Carlito"/>
              <a:cs typeface="Carlito"/>
            </a:endParaRPr>
          </a:p>
        </p:txBody>
      </p:sp>
      <p:sp>
        <p:nvSpPr>
          <p:cNvPr id="3" name="object 3"/>
          <p:cNvSpPr txBox="1"/>
          <p:nvPr/>
        </p:nvSpPr>
        <p:spPr>
          <a:xfrm>
            <a:off x="902004" y="891285"/>
            <a:ext cx="5902325" cy="1802764"/>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8. </a:t>
            </a:r>
            <a:r>
              <a:rPr sz="1200" spc="-5" dirty="0">
                <a:latin typeface="Times New Roman"/>
                <a:cs typeface="Times New Roman"/>
              </a:rPr>
              <a:t>Amazon</a:t>
            </a:r>
            <a:r>
              <a:rPr sz="1200" spc="-80" dirty="0">
                <a:latin typeface="Times New Roman"/>
                <a:cs typeface="Times New Roman"/>
              </a:rPr>
              <a:t> </a:t>
            </a:r>
            <a:r>
              <a:rPr sz="1200" dirty="0">
                <a:latin typeface="Times New Roman"/>
                <a:cs typeface="Times New Roman"/>
              </a:rPr>
              <a:t>CloudFront</a:t>
            </a:r>
            <a:endParaRPr sz="1200">
              <a:latin typeface="Times New Roman"/>
              <a:cs typeface="Times New Roman"/>
            </a:endParaRPr>
          </a:p>
          <a:p>
            <a:pPr>
              <a:lnSpc>
                <a:spcPct val="100000"/>
              </a:lnSpc>
              <a:spcBef>
                <a:spcPts val="50"/>
              </a:spcBef>
            </a:pPr>
            <a:endParaRPr sz="1300">
              <a:latin typeface="Times New Roman"/>
              <a:cs typeface="Times New Roman"/>
            </a:endParaRPr>
          </a:p>
          <a:p>
            <a:pPr marL="12700" marR="5080" indent="38100">
              <a:lnSpc>
                <a:spcPts val="1380"/>
              </a:lnSpc>
            </a:pPr>
            <a:r>
              <a:rPr sz="1200" spc="-5" dirty="0">
                <a:latin typeface="Times New Roman"/>
                <a:cs typeface="Times New Roman"/>
              </a:rPr>
              <a:t>Amazon CloudFront is </a:t>
            </a:r>
            <a:r>
              <a:rPr sz="1200" dirty="0">
                <a:latin typeface="Times New Roman"/>
                <a:cs typeface="Times New Roman"/>
              </a:rPr>
              <a:t>another </a:t>
            </a:r>
            <a:r>
              <a:rPr sz="1200" spc="-5" dirty="0">
                <a:latin typeface="Times New Roman"/>
                <a:cs typeface="Times New Roman"/>
              </a:rPr>
              <a:t>credible </a:t>
            </a:r>
            <a:r>
              <a:rPr sz="1200" dirty="0">
                <a:latin typeface="Times New Roman"/>
                <a:cs typeface="Times New Roman"/>
              </a:rPr>
              <a:t>mention in the list of </a:t>
            </a:r>
            <a:r>
              <a:rPr sz="1200" spc="-5" dirty="0">
                <a:latin typeface="Times New Roman"/>
                <a:cs typeface="Times New Roman"/>
              </a:rPr>
              <a:t>renowned Amazon Web Services.  </a:t>
            </a:r>
            <a:r>
              <a:rPr sz="1200" dirty="0">
                <a:latin typeface="Times New Roman"/>
                <a:cs typeface="Times New Roman"/>
              </a:rPr>
              <a:t>This </a:t>
            </a:r>
            <a:r>
              <a:rPr sz="1200" spc="-5" dirty="0">
                <a:latin typeface="Times New Roman"/>
                <a:cs typeface="Times New Roman"/>
              </a:rPr>
              <a:t>AWS service </a:t>
            </a:r>
            <a:r>
              <a:rPr sz="1200" dirty="0">
                <a:latin typeface="Times New Roman"/>
                <a:cs typeface="Times New Roman"/>
              </a:rPr>
              <a:t>delivers </a:t>
            </a:r>
            <a:r>
              <a:rPr sz="1200" spc="-5" dirty="0">
                <a:latin typeface="Times New Roman"/>
                <a:cs typeface="Times New Roman"/>
              </a:rPr>
              <a:t>content </a:t>
            </a:r>
            <a:r>
              <a:rPr sz="1200" dirty="0">
                <a:latin typeface="Times New Roman"/>
                <a:cs typeface="Times New Roman"/>
              </a:rPr>
              <a:t>globally, which </a:t>
            </a:r>
            <a:r>
              <a:rPr sz="1200" spc="-5" dirty="0">
                <a:latin typeface="Times New Roman"/>
                <a:cs typeface="Times New Roman"/>
              </a:rPr>
              <a:t>offers </a:t>
            </a:r>
            <a:r>
              <a:rPr sz="1200" dirty="0">
                <a:latin typeface="Times New Roman"/>
                <a:cs typeface="Times New Roman"/>
              </a:rPr>
              <a:t>high performance </a:t>
            </a:r>
            <a:r>
              <a:rPr sz="1200" spc="-5" dirty="0">
                <a:latin typeface="Times New Roman"/>
                <a:cs typeface="Times New Roman"/>
              </a:rPr>
              <a:t>and</a:t>
            </a:r>
            <a:r>
              <a:rPr sz="1200" spc="5" dirty="0">
                <a:latin typeface="Times New Roman"/>
                <a:cs typeface="Times New Roman"/>
              </a:rPr>
              <a:t> </a:t>
            </a:r>
            <a:r>
              <a:rPr sz="1200" dirty="0">
                <a:latin typeface="Times New Roman"/>
                <a:cs typeface="Times New Roman"/>
              </a:rPr>
              <a:t>security.</a:t>
            </a:r>
            <a:endParaRPr sz="1200">
              <a:latin typeface="Times New Roman"/>
              <a:cs typeface="Times New Roman"/>
            </a:endParaRPr>
          </a:p>
          <a:p>
            <a:pPr marL="12700" marR="22860">
              <a:lnSpc>
                <a:spcPts val="1380"/>
              </a:lnSpc>
            </a:pPr>
            <a:r>
              <a:rPr sz="1200" spc="-5" dirty="0">
                <a:latin typeface="Times New Roman"/>
                <a:cs typeface="Times New Roman"/>
              </a:rPr>
              <a:t>Mainly, </a:t>
            </a:r>
            <a:r>
              <a:rPr sz="1200" dirty="0">
                <a:latin typeface="Times New Roman"/>
                <a:cs typeface="Times New Roman"/>
              </a:rPr>
              <a:t>it </a:t>
            </a:r>
            <a:r>
              <a:rPr sz="1200" spc="-5" dirty="0">
                <a:latin typeface="Times New Roman"/>
                <a:cs typeface="Times New Roman"/>
              </a:rPr>
              <a:t>delivers data </a:t>
            </a:r>
            <a:r>
              <a:rPr sz="1200" dirty="0">
                <a:latin typeface="Times New Roman"/>
                <a:cs typeface="Times New Roman"/>
              </a:rPr>
              <a:t>with high </a:t>
            </a:r>
            <a:r>
              <a:rPr sz="1200" spc="-5" dirty="0">
                <a:latin typeface="Times New Roman"/>
                <a:cs typeface="Times New Roman"/>
              </a:rPr>
              <a:t>speed and low latency. Here, </a:t>
            </a:r>
            <a:r>
              <a:rPr sz="1200" dirty="0">
                <a:latin typeface="Times New Roman"/>
                <a:cs typeface="Times New Roman"/>
              </a:rPr>
              <a:t>content </a:t>
            </a:r>
            <a:r>
              <a:rPr sz="1200" spc="-5" dirty="0">
                <a:latin typeface="Times New Roman"/>
                <a:cs typeface="Times New Roman"/>
              </a:rPr>
              <a:t>is delivered </a:t>
            </a:r>
            <a:r>
              <a:rPr sz="1200" dirty="0">
                <a:latin typeface="Times New Roman"/>
                <a:cs typeface="Times New Roman"/>
              </a:rPr>
              <a:t>to  </a:t>
            </a:r>
            <a:r>
              <a:rPr sz="1200" spc="-5" dirty="0">
                <a:latin typeface="Times New Roman"/>
                <a:cs typeface="Times New Roman"/>
              </a:rPr>
              <a:t>destinations successfully </a:t>
            </a:r>
            <a:r>
              <a:rPr sz="1200" dirty="0">
                <a:latin typeface="Times New Roman"/>
                <a:cs typeface="Times New Roman"/>
              </a:rPr>
              <a:t>with </a:t>
            </a:r>
            <a:r>
              <a:rPr sz="1200" spc="-5" dirty="0">
                <a:latin typeface="Times New Roman"/>
                <a:cs typeface="Times New Roman"/>
              </a:rPr>
              <a:t>automated </a:t>
            </a:r>
            <a:r>
              <a:rPr sz="1200" dirty="0">
                <a:latin typeface="Times New Roman"/>
                <a:cs typeface="Times New Roman"/>
              </a:rPr>
              <a:t>network mapping </a:t>
            </a:r>
            <a:r>
              <a:rPr sz="1200" spc="-5" dirty="0">
                <a:latin typeface="Times New Roman"/>
                <a:cs typeface="Times New Roman"/>
              </a:rPr>
              <a:t>and intelligent routing mechanisms.  </a:t>
            </a:r>
            <a:r>
              <a:rPr sz="1200" dirty="0">
                <a:latin typeface="Times New Roman"/>
                <a:cs typeface="Times New Roman"/>
              </a:rPr>
              <a:t>The </a:t>
            </a:r>
            <a:r>
              <a:rPr sz="1200" spc="-5" dirty="0">
                <a:latin typeface="Times New Roman"/>
                <a:cs typeface="Times New Roman"/>
              </a:rPr>
              <a:t>security </a:t>
            </a:r>
            <a:r>
              <a:rPr sz="1200" dirty="0">
                <a:latin typeface="Times New Roman"/>
                <a:cs typeface="Times New Roman"/>
              </a:rPr>
              <a:t>of data </a:t>
            </a:r>
            <a:r>
              <a:rPr sz="1200" spc="-5" dirty="0">
                <a:latin typeface="Times New Roman"/>
                <a:cs typeface="Times New Roman"/>
              </a:rPr>
              <a:t>is enhanced </a:t>
            </a:r>
            <a:r>
              <a:rPr sz="1200" dirty="0">
                <a:latin typeface="Times New Roman"/>
                <a:cs typeface="Times New Roman"/>
              </a:rPr>
              <a:t>with </a:t>
            </a:r>
            <a:r>
              <a:rPr sz="1200" spc="-5" dirty="0">
                <a:latin typeface="Times New Roman"/>
                <a:cs typeface="Times New Roman"/>
              </a:rPr>
              <a:t>traffic encryption </a:t>
            </a:r>
            <a:r>
              <a:rPr sz="1200" dirty="0">
                <a:latin typeface="Times New Roman"/>
                <a:cs typeface="Times New Roman"/>
              </a:rPr>
              <a:t>methods </a:t>
            </a:r>
            <a:r>
              <a:rPr sz="1200" spc="-5" dirty="0">
                <a:latin typeface="Times New Roman"/>
                <a:cs typeface="Times New Roman"/>
              </a:rPr>
              <a:t>and access controls. Also, data  can </a:t>
            </a:r>
            <a:r>
              <a:rPr sz="1200" dirty="0">
                <a:latin typeface="Times New Roman"/>
                <a:cs typeface="Times New Roman"/>
              </a:rPr>
              <a:t>be </a:t>
            </a:r>
            <a:r>
              <a:rPr sz="1200" spc="-5" dirty="0">
                <a:latin typeface="Times New Roman"/>
                <a:cs typeface="Times New Roman"/>
              </a:rPr>
              <a:t>transferred </a:t>
            </a:r>
            <a:r>
              <a:rPr sz="1200" dirty="0">
                <a:latin typeface="Times New Roman"/>
                <a:cs typeface="Times New Roman"/>
              </a:rPr>
              <a:t>within </a:t>
            </a:r>
            <a:r>
              <a:rPr sz="1200" spc="-5" dirty="0">
                <a:latin typeface="Times New Roman"/>
                <a:cs typeface="Times New Roman"/>
              </a:rPr>
              <a:t>milliseconds </a:t>
            </a:r>
            <a:r>
              <a:rPr sz="1200" dirty="0">
                <a:latin typeface="Times New Roman"/>
                <a:cs typeface="Times New Roman"/>
              </a:rPr>
              <a:t>with </a:t>
            </a:r>
            <a:r>
              <a:rPr sz="1200" spc="-5" dirty="0">
                <a:latin typeface="Times New Roman"/>
                <a:cs typeface="Times New Roman"/>
              </a:rPr>
              <a:t>its in-built </a:t>
            </a:r>
            <a:r>
              <a:rPr sz="1200" dirty="0">
                <a:latin typeface="Times New Roman"/>
                <a:cs typeface="Times New Roman"/>
              </a:rPr>
              <a:t>data </a:t>
            </a:r>
            <a:r>
              <a:rPr sz="1200" spc="-5" dirty="0">
                <a:latin typeface="Times New Roman"/>
                <a:cs typeface="Times New Roman"/>
              </a:rPr>
              <a:t>compression, </a:t>
            </a:r>
            <a:r>
              <a:rPr sz="1200" dirty="0">
                <a:latin typeface="Times New Roman"/>
                <a:cs typeface="Times New Roman"/>
              </a:rPr>
              <a:t>edge </a:t>
            </a:r>
            <a:r>
              <a:rPr sz="1200" spc="-5" dirty="0">
                <a:latin typeface="Times New Roman"/>
                <a:cs typeface="Times New Roman"/>
              </a:rPr>
              <a:t>computing  capabilities, and </a:t>
            </a:r>
            <a:r>
              <a:rPr sz="1200" dirty="0">
                <a:latin typeface="Times New Roman"/>
                <a:cs typeface="Times New Roman"/>
              </a:rPr>
              <a:t>field-level </a:t>
            </a:r>
            <a:r>
              <a:rPr sz="1200" spc="-5" dirty="0">
                <a:latin typeface="Times New Roman"/>
                <a:cs typeface="Times New Roman"/>
              </a:rPr>
              <a:t>encryption. Besides, </a:t>
            </a:r>
            <a:r>
              <a:rPr sz="1200" dirty="0">
                <a:latin typeface="Times New Roman"/>
                <a:cs typeface="Times New Roman"/>
              </a:rPr>
              <a:t>you </a:t>
            </a:r>
            <a:r>
              <a:rPr sz="1200" spc="-5" dirty="0">
                <a:latin typeface="Times New Roman"/>
                <a:cs typeface="Times New Roman"/>
              </a:rPr>
              <a:t>gear </a:t>
            </a:r>
            <a:r>
              <a:rPr sz="1200" dirty="0">
                <a:latin typeface="Times New Roman"/>
                <a:cs typeface="Times New Roman"/>
              </a:rPr>
              <a:t>up </a:t>
            </a:r>
            <a:r>
              <a:rPr sz="1200" spc="-5" dirty="0">
                <a:latin typeface="Times New Roman"/>
                <a:cs typeface="Times New Roman"/>
              </a:rPr>
              <a:t>streaming high-quality video </a:t>
            </a:r>
            <a:r>
              <a:rPr sz="1200" dirty="0">
                <a:latin typeface="Times New Roman"/>
                <a:cs typeface="Times New Roman"/>
              </a:rPr>
              <a:t>using  </a:t>
            </a:r>
            <a:r>
              <a:rPr sz="1200" spc="-5" dirty="0">
                <a:latin typeface="Times New Roman"/>
                <a:cs typeface="Times New Roman"/>
              </a:rPr>
              <a:t>AWS </a:t>
            </a:r>
            <a:r>
              <a:rPr sz="1200" dirty="0">
                <a:latin typeface="Times New Roman"/>
                <a:cs typeface="Times New Roman"/>
              </a:rPr>
              <a:t>media </a:t>
            </a:r>
            <a:r>
              <a:rPr sz="1200" spc="-5" dirty="0">
                <a:latin typeface="Times New Roman"/>
                <a:cs typeface="Times New Roman"/>
              </a:rPr>
              <a:t>services </a:t>
            </a:r>
            <a:r>
              <a:rPr sz="1200" dirty="0">
                <a:latin typeface="Times New Roman"/>
                <a:cs typeface="Times New Roman"/>
              </a:rPr>
              <a:t>to any </a:t>
            </a:r>
            <a:r>
              <a:rPr sz="1200" spc="-5" dirty="0">
                <a:latin typeface="Times New Roman"/>
                <a:cs typeface="Times New Roman"/>
              </a:rPr>
              <a:t>device </a:t>
            </a:r>
            <a:r>
              <a:rPr sz="1200" dirty="0">
                <a:latin typeface="Times New Roman"/>
                <a:cs typeface="Times New Roman"/>
              </a:rPr>
              <a:t>quickly </a:t>
            </a:r>
            <a:r>
              <a:rPr sz="1200" spc="-5" dirty="0">
                <a:latin typeface="Times New Roman"/>
                <a:cs typeface="Times New Roman"/>
              </a:rPr>
              <a:t>and </a:t>
            </a:r>
            <a:r>
              <a:rPr sz="1200" dirty="0">
                <a:latin typeface="Times New Roman"/>
                <a:cs typeface="Times New Roman"/>
              </a:rPr>
              <a:t>consistently using </a:t>
            </a:r>
            <a:r>
              <a:rPr sz="1200" spc="-5" dirty="0">
                <a:latin typeface="Times New Roman"/>
                <a:cs typeface="Times New Roman"/>
              </a:rPr>
              <a:t>Amazon</a:t>
            </a:r>
            <a:r>
              <a:rPr sz="1200" spc="35" dirty="0">
                <a:latin typeface="Times New Roman"/>
                <a:cs typeface="Times New Roman"/>
              </a:rPr>
              <a:t> </a:t>
            </a:r>
            <a:r>
              <a:rPr sz="1200" spc="-5" dirty="0">
                <a:latin typeface="Times New Roman"/>
                <a:cs typeface="Times New Roman"/>
              </a:rPr>
              <a:t>CloudFront.</a:t>
            </a:r>
            <a:endParaRPr sz="1200">
              <a:latin typeface="Times New Roman"/>
              <a:cs typeface="Times New Roman"/>
            </a:endParaRPr>
          </a:p>
        </p:txBody>
      </p:sp>
      <p:sp>
        <p:nvSpPr>
          <p:cNvPr id="4" name="object 4"/>
          <p:cNvSpPr txBox="1"/>
          <p:nvPr/>
        </p:nvSpPr>
        <p:spPr>
          <a:xfrm>
            <a:off x="902004" y="3701922"/>
            <a:ext cx="5903595" cy="162750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9. </a:t>
            </a:r>
            <a:r>
              <a:rPr sz="1200" spc="-35" dirty="0">
                <a:latin typeface="Times New Roman"/>
                <a:cs typeface="Times New Roman"/>
              </a:rPr>
              <a:t>AWS </a:t>
            </a:r>
            <a:r>
              <a:rPr sz="1200" spc="-5" dirty="0">
                <a:latin typeface="Times New Roman"/>
                <a:cs typeface="Times New Roman"/>
              </a:rPr>
              <a:t>Elastic</a:t>
            </a:r>
            <a:r>
              <a:rPr sz="1200" spc="25" dirty="0">
                <a:latin typeface="Times New Roman"/>
                <a:cs typeface="Times New Roman"/>
              </a:rPr>
              <a:t> </a:t>
            </a:r>
            <a:r>
              <a:rPr sz="1200" dirty="0">
                <a:latin typeface="Times New Roman"/>
                <a:cs typeface="Times New Roman"/>
              </a:rPr>
              <a:t>Beanstalk</a:t>
            </a:r>
            <a:endParaRPr sz="1200">
              <a:latin typeface="Times New Roman"/>
              <a:cs typeface="Times New Roman"/>
            </a:endParaRPr>
          </a:p>
          <a:p>
            <a:pPr>
              <a:lnSpc>
                <a:spcPct val="100000"/>
              </a:lnSpc>
              <a:spcBef>
                <a:spcPts val="15"/>
              </a:spcBef>
            </a:pPr>
            <a:endParaRPr sz="1300">
              <a:latin typeface="Times New Roman"/>
              <a:cs typeface="Times New Roman"/>
            </a:endParaRPr>
          </a:p>
          <a:p>
            <a:pPr marL="12700" marR="5080" indent="76200">
              <a:lnSpc>
                <a:spcPct val="95900"/>
              </a:lnSpc>
            </a:pPr>
            <a:r>
              <a:rPr sz="1200" dirty="0">
                <a:latin typeface="Times New Roman"/>
                <a:cs typeface="Times New Roman"/>
              </a:rPr>
              <a:t>This </a:t>
            </a:r>
            <a:r>
              <a:rPr sz="1200" spc="-5" dirty="0">
                <a:latin typeface="Times New Roman"/>
                <a:cs typeface="Times New Roman"/>
              </a:rPr>
              <a:t>AWS service </a:t>
            </a:r>
            <a:r>
              <a:rPr sz="1200" dirty="0">
                <a:latin typeface="Times New Roman"/>
                <a:cs typeface="Times New Roman"/>
              </a:rPr>
              <a:t>supports </a:t>
            </a:r>
            <a:r>
              <a:rPr sz="1200" spc="-5" dirty="0">
                <a:latin typeface="Times New Roman"/>
                <a:cs typeface="Times New Roman"/>
              </a:rPr>
              <a:t>running </a:t>
            </a:r>
            <a:r>
              <a:rPr sz="1200" dirty="0">
                <a:latin typeface="Times New Roman"/>
                <a:cs typeface="Times New Roman"/>
              </a:rPr>
              <a:t>and managing </a:t>
            </a:r>
            <a:r>
              <a:rPr sz="1200" spc="-5" dirty="0">
                <a:latin typeface="Times New Roman"/>
                <a:cs typeface="Times New Roman"/>
              </a:rPr>
              <a:t>web applications. </a:t>
            </a:r>
            <a:r>
              <a:rPr sz="1200" dirty="0">
                <a:latin typeface="Times New Roman"/>
                <a:cs typeface="Times New Roman"/>
              </a:rPr>
              <a:t>Elastic </a:t>
            </a:r>
            <a:r>
              <a:rPr sz="1200" spc="-5" dirty="0">
                <a:latin typeface="Times New Roman"/>
                <a:cs typeface="Times New Roman"/>
              </a:rPr>
              <a:t>Beanstalk allows  </a:t>
            </a:r>
            <a:r>
              <a:rPr sz="1200" dirty="0">
                <a:latin typeface="Times New Roman"/>
                <a:cs typeface="Times New Roman"/>
              </a:rPr>
              <a:t>for the </a:t>
            </a:r>
            <a:r>
              <a:rPr sz="1200" spc="-5" dirty="0">
                <a:latin typeface="Times New Roman"/>
                <a:cs typeface="Times New Roman"/>
              </a:rPr>
              <a:t>easy deployment </a:t>
            </a:r>
            <a:r>
              <a:rPr sz="1200" dirty="0">
                <a:latin typeface="Times New Roman"/>
                <a:cs typeface="Times New Roman"/>
              </a:rPr>
              <a:t>of </a:t>
            </a:r>
            <a:r>
              <a:rPr sz="1200" spc="-5" dirty="0">
                <a:latin typeface="Times New Roman"/>
                <a:cs typeface="Times New Roman"/>
              </a:rPr>
              <a:t>applications from </a:t>
            </a:r>
            <a:r>
              <a:rPr sz="1200" dirty="0">
                <a:latin typeface="Times New Roman"/>
                <a:cs typeface="Times New Roman"/>
              </a:rPr>
              <a:t>capacity </a:t>
            </a:r>
            <a:r>
              <a:rPr sz="1200" spc="-5" dirty="0">
                <a:latin typeface="Times New Roman"/>
                <a:cs typeface="Times New Roman"/>
              </a:rPr>
              <a:t>provisioning, load balancing, </a:t>
            </a:r>
            <a:r>
              <a:rPr sz="1200" dirty="0">
                <a:latin typeface="Times New Roman"/>
                <a:cs typeface="Times New Roman"/>
              </a:rPr>
              <a:t>and auto-  </a:t>
            </a:r>
            <a:r>
              <a:rPr sz="1200" spc="-5" dirty="0">
                <a:latin typeface="Times New Roman"/>
                <a:cs typeface="Times New Roman"/>
              </a:rPr>
              <a:t>scaling </a:t>
            </a:r>
            <a:r>
              <a:rPr sz="1200" dirty="0">
                <a:latin typeface="Times New Roman"/>
                <a:cs typeface="Times New Roman"/>
              </a:rPr>
              <a:t>to </a:t>
            </a:r>
            <a:r>
              <a:rPr sz="1200" spc="-5" dirty="0">
                <a:latin typeface="Times New Roman"/>
                <a:cs typeface="Times New Roman"/>
              </a:rPr>
              <a:t>application </a:t>
            </a:r>
            <a:r>
              <a:rPr sz="1200" dirty="0">
                <a:latin typeface="Times New Roman"/>
                <a:cs typeface="Times New Roman"/>
              </a:rPr>
              <a:t>health monitoring. </a:t>
            </a:r>
            <a:r>
              <a:rPr sz="1200" spc="-5" dirty="0">
                <a:latin typeface="Times New Roman"/>
                <a:cs typeface="Times New Roman"/>
              </a:rPr>
              <a:t>With its auto-scaling properties, </a:t>
            </a:r>
            <a:r>
              <a:rPr sz="1200" dirty="0">
                <a:latin typeface="Times New Roman"/>
                <a:cs typeface="Times New Roman"/>
              </a:rPr>
              <a:t>this </a:t>
            </a:r>
            <a:r>
              <a:rPr sz="1200" spc="-5" dirty="0">
                <a:latin typeface="Times New Roman"/>
                <a:cs typeface="Times New Roman"/>
              </a:rPr>
              <a:t>service simplifies  demands </a:t>
            </a:r>
            <a:r>
              <a:rPr sz="1200" dirty="0">
                <a:latin typeface="Times New Roman"/>
                <a:cs typeface="Times New Roman"/>
              </a:rPr>
              <a:t>in </a:t>
            </a:r>
            <a:r>
              <a:rPr sz="1200" spc="-5" dirty="0">
                <a:latin typeface="Times New Roman"/>
                <a:cs typeface="Times New Roman"/>
              </a:rPr>
              <a:t>scaling </a:t>
            </a:r>
            <a:r>
              <a:rPr sz="1200" dirty="0">
                <a:latin typeface="Times New Roman"/>
                <a:cs typeface="Times New Roman"/>
              </a:rPr>
              <a:t>to adjust to the </a:t>
            </a:r>
            <a:r>
              <a:rPr sz="1200" spc="-5" dirty="0">
                <a:latin typeface="Times New Roman"/>
                <a:cs typeface="Times New Roman"/>
              </a:rPr>
              <a:t>needs </a:t>
            </a:r>
            <a:r>
              <a:rPr sz="1200" dirty="0">
                <a:latin typeface="Times New Roman"/>
                <a:cs typeface="Times New Roman"/>
              </a:rPr>
              <a:t>of the business. </a:t>
            </a:r>
            <a:r>
              <a:rPr sz="1200" spc="-10" dirty="0">
                <a:latin typeface="Times New Roman"/>
                <a:cs typeface="Times New Roman"/>
              </a:rPr>
              <a:t>It </a:t>
            </a:r>
            <a:r>
              <a:rPr sz="1200" dirty="0">
                <a:latin typeface="Times New Roman"/>
                <a:cs typeface="Times New Roman"/>
              </a:rPr>
              <a:t>helps to manage </a:t>
            </a:r>
            <a:r>
              <a:rPr sz="1200" spc="-5" dirty="0">
                <a:latin typeface="Times New Roman"/>
                <a:cs typeface="Times New Roman"/>
              </a:rPr>
              <a:t>peaks </a:t>
            </a:r>
            <a:r>
              <a:rPr sz="1200" dirty="0">
                <a:latin typeface="Times New Roman"/>
                <a:cs typeface="Times New Roman"/>
              </a:rPr>
              <a:t>in </a:t>
            </a:r>
            <a:r>
              <a:rPr sz="1200" spc="-5" dirty="0">
                <a:latin typeface="Times New Roman"/>
                <a:cs typeface="Times New Roman"/>
              </a:rPr>
              <a:t>workloads  and traffic </a:t>
            </a:r>
            <a:r>
              <a:rPr sz="1200" dirty="0">
                <a:latin typeface="Times New Roman"/>
                <a:cs typeface="Times New Roman"/>
              </a:rPr>
              <a:t>with minimum </a:t>
            </a:r>
            <a:r>
              <a:rPr sz="1200" spc="-5" dirty="0">
                <a:latin typeface="Times New Roman"/>
                <a:cs typeface="Times New Roman"/>
              </a:rPr>
              <a:t>costs. Basically, AWS Elastic Beanstalk is </a:t>
            </a:r>
            <a:r>
              <a:rPr sz="1200" dirty="0">
                <a:latin typeface="Times New Roman"/>
                <a:cs typeface="Times New Roman"/>
              </a:rPr>
              <a:t>a developer-friendly tool  since it </a:t>
            </a:r>
            <a:r>
              <a:rPr sz="1200" spc="-5" dirty="0">
                <a:latin typeface="Times New Roman"/>
                <a:cs typeface="Times New Roman"/>
              </a:rPr>
              <a:t>manages servers, </a:t>
            </a:r>
            <a:r>
              <a:rPr sz="1200" dirty="0">
                <a:latin typeface="Times New Roman"/>
                <a:cs typeface="Times New Roman"/>
              </a:rPr>
              <a:t>load </a:t>
            </a:r>
            <a:r>
              <a:rPr sz="1200" spc="-5" dirty="0">
                <a:latin typeface="Times New Roman"/>
                <a:cs typeface="Times New Roman"/>
              </a:rPr>
              <a:t>balancers, firewalls, and networks </a:t>
            </a:r>
            <a:r>
              <a:rPr sz="1200" dirty="0">
                <a:latin typeface="Times New Roman"/>
                <a:cs typeface="Times New Roman"/>
              </a:rPr>
              <a:t>simply. </a:t>
            </a:r>
            <a:r>
              <a:rPr sz="1200" spc="-5" dirty="0">
                <a:latin typeface="Times New Roman"/>
                <a:cs typeface="Times New Roman"/>
              </a:rPr>
              <a:t>As </a:t>
            </a:r>
            <a:r>
              <a:rPr sz="1200" dirty="0">
                <a:latin typeface="Times New Roman"/>
                <a:cs typeface="Times New Roman"/>
              </a:rPr>
              <a:t>a </a:t>
            </a:r>
            <a:r>
              <a:rPr sz="1200" spc="-5" dirty="0">
                <a:latin typeface="Times New Roman"/>
                <a:cs typeface="Times New Roman"/>
              </a:rPr>
              <a:t>result, </a:t>
            </a:r>
            <a:r>
              <a:rPr sz="1200" spc="5" dirty="0">
                <a:latin typeface="Times New Roman"/>
                <a:cs typeface="Times New Roman"/>
              </a:rPr>
              <a:t>this </a:t>
            </a:r>
            <a:r>
              <a:rPr sz="1200" spc="-5" dirty="0">
                <a:latin typeface="Times New Roman"/>
                <a:cs typeface="Times New Roman"/>
              </a:rPr>
              <a:t>service  allows developers </a:t>
            </a:r>
            <a:r>
              <a:rPr sz="1200" dirty="0">
                <a:latin typeface="Times New Roman"/>
                <a:cs typeface="Times New Roman"/>
              </a:rPr>
              <a:t>to show </a:t>
            </a:r>
            <a:r>
              <a:rPr sz="1200" spc="-5" dirty="0">
                <a:latin typeface="Times New Roman"/>
                <a:cs typeface="Times New Roman"/>
              </a:rPr>
              <a:t>much </a:t>
            </a:r>
            <a:r>
              <a:rPr sz="1200" dirty="0">
                <a:latin typeface="Times New Roman"/>
                <a:cs typeface="Times New Roman"/>
              </a:rPr>
              <a:t>more focus on coding.</a:t>
            </a:r>
            <a:endParaRPr sz="1200">
              <a:latin typeface="Times New Roman"/>
              <a:cs typeface="Times New Roman"/>
            </a:endParaRPr>
          </a:p>
        </p:txBody>
      </p:sp>
      <p:sp>
        <p:nvSpPr>
          <p:cNvPr id="5" name="object 5"/>
          <p:cNvSpPr txBox="1"/>
          <p:nvPr/>
        </p:nvSpPr>
        <p:spPr>
          <a:xfrm>
            <a:off x="902004" y="6356984"/>
            <a:ext cx="5879465" cy="145097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10. </a:t>
            </a:r>
            <a:r>
              <a:rPr sz="1200" spc="-5" dirty="0">
                <a:latin typeface="Times New Roman"/>
                <a:cs typeface="Times New Roman"/>
              </a:rPr>
              <a:t>Amazon </a:t>
            </a:r>
            <a:r>
              <a:rPr sz="1200" dirty="0">
                <a:latin typeface="Times New Roman"/>
                <a:cs typeface="Times New Roman"/>
              </a:rPr>
              <a:t>EC2</a:t>
            </a:r>
            <a:r>
              <a:rPr sz="1200" spc="-135" dirty="0">
                <a:latin typeface="Times New Roman"/>
                <a:cs typeface="Times New Roman"/>
              </a:rPr>
              <a:t> </a:t>
            </a:r>
            <a:r>
              <a:rPr sz="1200" spc="-5" dirty="0">
                <a:latin typeface="Times New Roman"/>
                <a:cs typeface="Times New Roman"/>
              </a:rPr>
              <a:t>Auto-scaling</a:t>
            </a:r>
            <a:endParaRPr sz="1200">
              <a:latin typeface="Times New Roman"/>
              <a:cs typeface="Times New Roman"/>
            </a:endParaRPr>
          </a:p>
          <a:p>
            <a:pPr>
              <a:lnSpc>
                <a:spcPct val="100000"/>
              </a:lnSpc>
            </a:pPr>
            <a:endParaRPr sz="1300">
              <a:latin typeface="Times New Roman"/>
              <a:cs typeface="Times New Roman"/>
            </a:endParaRPr>
          </a:p>
          <a:p>
            <a:pPr marL="12700" marR="5080" indent="76200">
              <a:lnSpc>
                <a:spcPct val="95900"/>
              </a:lnSpc>
              <a:spcBef>
                <a:spcPts val="5"/>
              </a:spcBef>
            </a:pPr>
            <a:r>
              <a:rPr sz="1200" dirty="0">
                <a:latin typeface="Times New Roman"/>
                <a:cs typeface="Times New Roman"/>
              </a:rPr>
              <a:t>This </a:t>
            </a:r>
            <a:r>
              <a:rPr sz="1200" spc="-5" dirty="0">
                <a:latin typeface="Times New Roman"/>
                <a:cs typeface="Times New Roman"/>
              </a:rPr>
              <a:t>AWS service </a:t>
            </a:r>
            <a:r>
              <a:rPr sz="1200" dirty="0">
                <a:latin typeface="Times New Roman"/>
                <a:cs typeface="Times New Roman"/>
              </a:rPr>
              <a:t>scales </a:t>
            </a:r>
            <a:r>
              <a:rPr sz="1200" spc="-5" dirty="0">
                <a:latin typeface="Times New Roman"/>
                <a:cs typeface="Times New Roman"/>
              </a:rPr>
              <a:t>computing capacity </a:t>
            </a:r>
            <a:r>
              <a:rPr sz="1200" dirty="0">
                <a:latin typeface="Times New Roman"/>
                <a:cs typeface="Times New Roman"/>
              </a:rPr>
              <a:t>to </a:t>
            </a:r>
            <a:r>
              <a:rPr sz="1200" spc="-5" dirty="0">
                <a:latin typeface="Times New Roman"/>
                <a:cs typeface="Times New Roman"/>
              </a:rPr>
              <a:t>meet </a:t>
            </a:r>
            <a:r>
              <a:rPr sz="1200" dirty="0">
                <a:latin typeface="Times New Roman"/>
                <a:cs typeface="Times New Roman"/>
              </a:rPr>
              <a:t>the </a:t>
            </a:r>
            <a:r>
              <a:rPr sz="1200" spc="-5" dirty="0">
                <a:latin typeface="Times New Roman"/>
                <a:cs typeface="Times New Roman"/>
              </a:rPr>
              <a:t>demands </a:t>
            </a:r>
            <a:r>
              <a:rPr sz="1200" dirty="0">
                <a:latin typeface="Times New Roman"/>
                <a:cs typeface="Times New Roman"/>
              </a:rPr>
              <a:t>accurately. And it </a:t>
            </a:r>
            <a:r>
              <a:rPr sz="1200" spc="-5" dirty="0">
                <a:latin typeface="Times New Roman"/>
                <a:cs typeface="Times New Roman"/>
              </a:rPr>
              <a:t>is  achieved </a:t>
            </a:r>
            <a:r>
              <a:rPr sz="1200" dirty="0">
                <a:latin typeface="Times New Roman"/>
                <a:cs typeface="Times New Roman"/>
              </a:rPr>
              <a:t>by </a:t>
            </a:r>
            <a:r>
              <a:rPr sz="1200" spc="-5" dirty="0">
                <a:latin typeface="Times New Roman"/>
                <a:cs typeface="Times New Roman"/>
              </a:rPr>
              <a:t>adding </a:t>
            </a:r>
            <a:r>
              <a:rPr sz="1200" dirty="0">
                <a:latin typeface="Times New Roman"/>
                <a:cs typeface="Times New Roman"/>
              </a:rPr>
              <a:t>or removing EC2 </a:t>
            </a:r>
            <a:r>
              <a:rPr sz="1200" spc="-5" dirty="0">
                <a:latin typeface="Times New Roman"/>
                <a:cs typeface="Times New Roman"/>
              </a:rPr>
              <a:t>instances automatically. There </a:t>
            </a:r>
            <a:r>
              <a:rPr sz="1200" dirty="0">
                <a:latin typeface="Times New Roman"/>
                <a:cs typeface="Times New Roman"/>
              </a:rPr>
              <a:t>are two types of </a:t>
            </a:r>
            <a:r>
              <a:rPr sz="1200" spc="-5" dirty="0">
                <a:latin typeface="Times New Roman"/>
                <a:cs typeface="Times New Roman"/>
              </a:rPr>
              <a:t>scaling  such as dynamic </a:t>
            </a:r>
            <a:r>
              <a:rPr sz="1200" dirty="0">
                <a:latin typeface="Times New Roman"/>
                <a:cs typeface="Times New Roman"/>
              </a:rPr>
              <a:t>scaling </a:t>
            </a:r>
            <a:r>
              <a:rPr sz="1200" spc="-5" dirty="0">
                <a:latin typeface="Times New Roman"/>
                <a:cs typeface="Times New Roman"/>
              </a:rPr>
              <a:t>and predictive scaling. Here, dynamic </a:t>
            </a:r>
            <a:r>
              <a:rPr sz="1200" dirty="0">
                <a:latin typeface="Times New Roman"/>
                <a:cs typeface="Times New Roman"/>
              </a:rPr>
              <a:t>scaling </a:t>
            </a:r>
            <a:r>
              <a:rPr sz="1200" spc="-5" dirty="0">
                <a:latin typeface="Times New Roman"/>
                <a:cs typeface="Times New Roman"/>
              </a:rPr>
              <a:t>responds </a:t>
            </a:r>
            <a:r>
              <a:rPr sz="1200" dirty="0">
                <a:latin typeface="Times New Roman"/>
                <a:cs typeface="Times New Roman"/>
              </a:rPr>
              <a:t>to the </a:t>
            </a:r>
            <a:r>
              <a:rPr sz="1200" spc="-5" dirty="0">
                <a:latin typeface="Times New Roman"/>
                <a:cs typeface="Times New Roman"/>
              </a:rPr>
              <a:t>presently  changing demands, whereas predictive scaling responds based </a:t>
            </a:r>
            <a:r>
              <a:rPr sz="1200" dirty="0">
                <a:latin typeface="Times New Roman"/>
                <a:cs typeface="Times New Roman"/>
              </a:rPr>
              <a:t>on </a:t>
            </a:r>
            <a:r>
              <a:rPr sz="1200" spc="-5" dirty="0">
                <a:latin typeface="Times New Roman"/>
                <a:cs typeface="Times New Roman"/>
              </a:rPr>
              <a:t>predictions. Through Amazon  </a:t>
            </a:r>
            <a:r>
              <a:rPr sz="1200" dirty="0">
                <a:latin typeface="Times New Roman"/>
                <a:cs typeface="Times New Roman"/>
              </a:rPr>
              <a:t>EC2 </a:t>
            </a:r>
            <a:r>
              <a:rPr sz="1200" spc="-5" dirty="0">
                <a:latin typeface="Times New Roman"/>
                <a:cs typeface="Times New Roman"/>
              </a:rPr>
              <a:t>Auto-scaling, </a:t>
            </a:r>
            <a:r>
              <a:rPr sz="1200" dirty="0">
                <a:latin typeface="Times New Roman"/>
                <a:cs typeface="Times New Roman"/>
              </a:rPr>
              <a:t>you can identify the </a:t>
            </a:r>
            <a:r>
              <a:rPr sz="1200" spc="-5" dirty="0">
                <a:latin typeface="Times New Roman"/>
                <a:cs typeface="Times New Roman"/>
              </a:rPr>
              <a:t>unhealthy </a:t>
            </a:r>
            <a:r>
              <a:rPr sz="1200" dirty="0">
                <a:latin typeface="Times New Roman"/>
                <a:cs typeface="Times New Roman"/>
              </a:rPr>
              <a:t>EC2 </a:t>
            </a:r>
            <a:r>
              <a:rPr sz="1200" spc="-5" dirty="0">
                <a:latin typeface="Times New Roman"/>
                <a:cs typeface="Times New Roman"/>
              </a:rPr>
              <a:t>instances, terminate </a:t>
            </a:r>
            <a:r>
              <a:rPr sz="1200" dirty="0">
                <a:latin typeface="Times New Roman"/>
                <a:cs typeface="Times New Roman"/>
              </a:rPr>
              <a:t>them, </a:t>
            </a:r>
            <a:r>
              <a:rPr sz="1200" spc="-5" dirty="0">
                <a:latin typeface="Times New Roman"/>
                <a:cs typeface="Times New Roman"/>
              </a:rPr>
              <a:t>and replace  </a:t>
            </a:r>
            <a:r>
              <a:rPr sz="1200" dirty="0">
                <a:latin typeface="Times New Roman"/>
                <a:cs typeface="Times New Roman"/>
              </a:rPr>
              <a:t>them with </a:t>
            </a:r>
            <a:r>
              <a:rPr sz="1200" spc="-5" dirty="0">
                <a:latin typeface="Times New Roman"/>
                <a:cs typeface="Times New Roman"/>
              </a:rPr>
              <a:t>new</a:t>
            </a:r>
            <a:r>
              <a:rPr sz="1200" spc="-10" dirty="0">
                <a:latin typeface="Times New Roman"/>
                <a:cs typeface="Times New Roman"/>
              </a:rPr>
              <a:t> </a:t>
            </a:r>
            <a:r>
              <a:rPr sz="1200" spc="-5" dirty="0">
                <a:latin typeface="Times New Roman"/>
                <a:cs typeface="Times New Roman"/>
              </a:rPr>
              <a:t>instances.</a:t>
            </a:r>
            <a:endParaRPr sz="1200">
              <a:latin typeface="Times New Roman"/>
              <a:cs typeface="Times New Roman"/>
            </a:endParaRPr>
          </a:p>
        </p:txBody>
      </p:sp>
      <p:sp>
        <p:nvSpPr>
          <p:cNvPr id="6" name="object 6"/>
          <p:cNvSpPr/>
          <p:nvPr/>
        </p:nvSpPr>
        <p:spPr>
          <a:xfrm>
            <a:off x="3379169" y="2890106"/>
            <a:ext cx="1004367" cy="62777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615054" y="5496178"/>
            <a:ext cx="702563" cy="702563"/>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496017" y="8023137"/>
            <a:ext cx="778460" cy="768723"/>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04838" y="436880"/>
            <a:ext cx="16891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12</a:t>
            </a:r>
            <a:endParaRPr sz="1100">
              <a:latin typeface="Carlito"/>
              <a:cs typeface="Carlito"/>
            </a:endParaRPr>
          </a:p>
        </p:txBody>
      </p:sp>
      <p:sp>
        <p:nvSpPr>
          <p:cNvPr id="3" name="object 3"/>
          <p:cNvSpPr txBox="1"/>
          <p:nvPr/>
        </p:nvSpPr>
        <p:spPr>
          <a:xfrm>
            <a:off x="902004" y="891285"/>
            <a:ext cx="5920105" cy="1276985"/>
          </a:xfrm>
          <a:prstGeom prst="rect">
            <a:avLst/>
          </a:prstGeom>
        </p:spPr>
        <p:txBody>
          <a:bodyPr vert="horz" wrap="square" lIns="0" tIns="12700" rIns="0" bIns="0" rtlCol="0">
            <a:spAutoFit/>
          </a:bodyPr>
          <a:lstStyle/>
          <a:p>
            <a:pPr marL="12700">
              <a:lnSpc>
                <a:spcPct val="100000"/>
              </a:lnSpc>
              <a:spcBef>
                <a:spcPts val="100"/>
              </a:spcBef>
            </a:pPr>
            <a:r>
              <a:rPr sz="1200" spc="-20" dirty="0">
                <a:latin typeface="Times New Roman"/>
                <a:cs typeface="Times New Roman"/>
              </a:rPr>
              <a:t>11. </a:t>
            </a:r>
            <a:r>
              <a:rPr sz="1200" spc="-5" dirty="0">
                <a:latin typeface="Times New Roman"/>
                <a:cs typeface="Times New Roman"/>
              </a:rPr>
              <a:t>Amazon</a:t>
            </a:r>
            <a:r>
              <a:rPr sz="1200" spc="-60" dirty="0">
                <a:latin typeface="Times New Roman"/>
                <a:cs typeface="Times New Roman"/>
              </a:rPr>
              <a:t> </a:t>
            </a:r>
            <a:r>
              <a:rPr sz="1200" spc="-5" dirty="0">
                <a:latin typeface="Times New Roman"/>
                <a:cs typeface="Times New Roman"/>
              </a:rPr>
              <a:t>ElastiCache</a:t>
            </a:r>
            <a:endParaRPr sz="1200">
              <a:latin typeface="Times New Roman"/>
              <a:cs typeface="Times New Roman"/>
            </a:endParaRPr>
          </a:p>
          <a:p>
            <a:pPr>
              <a:lnSpc>
                <a:spcPct val="100000"/>
              </a:lnSpc>
              <a:spcBef>
                <a:spcPts val="50"/>
              </a:spcBef>
            </a:pPr>
            <a:endParaRPr sz="1300">
              <a:latin typeface="Times New Roman"/>
              <a:cs typeface="Times New Roman"/>
            </a:endParaRPr>
          </a:p>
          <a:p>
            <a:pPr marL="12700" marR="5080" indent="76200">
              <a:lnSpc>
                <a:spcPts val="1380"/>
              </a:lnSpc>
            </a:pPr>
            <a:r>
              <a:rPr sz="1200" spc="-5" dirty="0">
                <a:latin typeface="Times New Roman"/>
                <a:cs typeface="Times New Roman"/>
              </a:rPr>
              <a:t>Amazon ElastiCache is </a:t>
            </a:r>
            <a:r>
              <a:rPr sz="1200" dirty="0">
                <a:latin typeface="Times New Roman"/>
                <a:cs typeface="Times New Roman"/>
              </a:rPr>
              <a:t>a fully </a:t>
            </a:r>
            <a:r>
              <a:rPr sz="1200" spc="-5" dirty="0">
                <a:latin typeface="Times New Roman"/>
                <a:cs typeface="Times New Roman"/>
              </a:rPr>
              <a:t>managed, flexible, </a:t>
            </a:r>
            <a:r>
              <a:rPr sz="1200" dirty="0">
                <a:latin typeface="Times New Roman"/>
                <a:cs typeface="Times New Roman"/>
              </a:rPr>
              <a:t>in-memory </a:t>
            </a:r>
            <a:r>
              <a:rPr sz="1200" spc="-5" dirty="0">
                <a:latin typeface="Times New Roman"/>
                <a:cs typeface="Times New Roman"/>
              </a:rPr>
              <a:t>caching </a:t>
            </a:r>
            <a:r>
              <a:rPr sz="1200" dirty="0">
                <a:latin typeface="Times New Roman"/>
                <a:cs typeface="Times New Roman"/>
              </a:rPr>
              <a:t>AWS </a:t>
            </a:r>
            <a:r>
              <a:rPr sz="1200" spc="-5" dirty="0">
                <a:latin typeface="Times New Roman"/>
                <a:cs typeface="Times New Roman"/>
              </a:rPr>
              <a:t>service. </a:t>
            </a:r>
            <a:r>
              <a:rPr sz="1200" spc="-10" dirty="0">
                <a:latin typeface="Times New Roman"/>
                <a:cs typeface="Times New Roman"/>
              </a:rPr>
              <a:t>It </a:t>
            </a:r>
            <a:r>
              <a:rPr sz="1200" dirty="0">
                <a:latin typeface="Times New Roman"/>
                <a:cs typeface="Times New Roman"/>
              </a:rPr>
              <a:t>supports  </a:t>
            </a:r>
            <a:r>
              <a:rPr sz="1200" spc="-5" dirty="0">
                <a:latin typeface="Times New Roman"/>
                <a:cs typeface="Times New Roman"/>
              </a:rPr>
              <a:t>increasing </a:t>
            </a:r>
            <a:r>
              <a:rPr sz="1200" dirty="0">
                <a:latin typeface="Times New Roman"/>
                <a:cs typeface="Times New Roman"/>
              </a:rPr>
              <a:t>the performance of </a:t>
            </a:r>
            <a:r>
              <a:rPr sz="1200" spc="-5" dirty="0">
                <a:latin typeface="Times New Roman"/>
                <a:cs typeface="Times New Roman"/>
              </a:rPr>
              <a:t>your applications </a:t>
            </a:r>
            <a:r>
              <a:rPr sz="1200" dirty="0">
                <a:latin typeface="Times New Roman"/>
                <a:cs typeface="Times New Roman"/>
              </a:rPr>
              <a:t>and </a:t>
            </a:r>
            <a:r>
              <a:rPr sz="1200" spc="-5" dirty="0">
                <a:latin typeface="Times New Roman"/>
                <a:cs typeface="Times New Roman"/>
              </a:rPr>
              <a:t>database. </a:t>
            </a:r>
            <a:r>
              <a:rPr sz="1200" dirty="0">
                <a:latin typeface="Times New Roman"/>
                <a:cs typeface="Times New Roman"/>
              </a:rPr>
              <a:t>And this service </a:t>
            </a:r>
            <a:r>
              <a:rPr sz="1200" spc="-5" dirty="0">
                <a:latin typeface="Times New Roman"/>
                <a:cs typeface="Times New Roman"/>
              </a:rPr>
              <a:t>helps </a:t>
            </a:r>
            <a:r>
              <a:rPr sz="1200" dirty="0">
                <a:latin typeface="Times New Roman"/>
                <a:cs typeface="Times New Roman"/>
              </a:rPr>
              <a:t>to </a:t>
            </a:r>
            <a:r>
              <a:rPr sz="1200" spc="-5" dirty="0">
                <a:latin typeface="Times New Roman"/>
                <a:cs typeface="Times New Roman"/>
              </a:rPr>
              <a:t>reduce  </a:t>
            </a:r>
            <a:r>
              <a:rPr sz="1200" dirty="0">
                <a:latin typeface="Times New Roman"/>
                <a:cs typeface="Times New Roman"/>
              </a:rPr>
              <a:t>the </a:t>
            </a:r>
            <a:r>
              <a:rPr sz="1200" spc="-5" dirty="0">
                <a:latin typeface="Times New Roman"/>
                <a:cs typeface="Times New Roman"/>
              </a:rPr>
              <a:t>load </a:t>
            </a:r>
            <a:r>
              <a:rPr sz="1200" dirty="0">
                <a:latin typeface="Times New Roman"/>
                <a:cs typeface="Times New Roman"/>
              </a:rPr>
              <a:t>in a </a:t>
            </a:r>
            <a:r>
              <a:rPr sz="1200" spc="-5" dirty="0">
                <a:latin typeface="Times New Roman"/>
                <a:cs typeface="Times New Roman"/>
              </a:rPr>
              <a:t>database </a:t>
            </a:r>
            <a:r>
              <a:rPr sz="1200" dirty="0">
                <a:latin typeface="Times New Roman"/>
                <a:cs typeface="Times New Roman"/>
              </a:rPr>
              <a:t>by </a:t>
            </a:r>
            <a:r>
              <a:rPr sz="1200" spc="-5" dirty="0">
                <a:latin typeface="Times New Roman"/>
                <a:cs typeface="Times New Roman"/>
              </a:rPr>
              <a:t>caching </a:t>
            </a:r>
            <a:r>
              <a:rPr sz="1200" dirty="0">
                <a:latin typeface="Times New Roman"/>
                <a:cs typeface="Times New Roman"/>
              </a:rPr>
              <a:t>data in </a:t>
            </a:r>
            <a:r>
              <a:rPr sz="1200" spc="-5" dirty="0">
                <a:latin typeface="Times New Roman"/>
                <a:cs typeface="Times New Roman"/>
              </a:rPr>
              <a:t>memory. Amazon ElastiCache accesses data </a:t>
            </a:r>
            <a:r>
              <a:rPr sz="1200" dirty="0">
                <a:latin typeface="Times New Roman"/>
                <a:cs typeface="Times New Roman"/>
              </a:rPr>
              <a:t>from </a:t>
            </a:r>
            <a:r>
              <a:rPr sz="1200" spc="5" dirty="0">
                <a:latin typeface="Times New Roman"/>
                <a:cs typeface="Times New Roman"/>
              </a:rPr>
              <a:t>in-  </a:t>
            </a:r>
            <a:r>
              <a:rPr sz="1200" spc="-5" dirty="0">
                <a:latin typeface="Times New Roman"/>
                <a:cs typeface="Times New Roman"/>
              </a:rPr>
              <a:t>memory </a:t>
            </a:r>
            <a:r>
              <a:rPr sz="1200" dirty="0">
                <a:latin typeface="Times New Roman"/>
                <a:cs typeface="Times New Roman"/>
              </a:rPr>
              <a:t>with high </a:t>
            </a:r>
            <a:r>
              <a:rPr sz="1200" spc="-5" dirty="0">
                <a:latin typeface="Times New Roman"/>
                <a:cs typeface="Times New Roman"/>
              </a:rPr>
              <a:t>speed, microsecond </a:t>
            </a:r>
            <a:r>
              <a:rPr sz="1200" dirty="0">
                <a:latin typeface="Times New Roman"/>
                <a:cs typeface="Times New Roman"/>
              </a:rPr>
              <a:t>latency, and high </a:t>
            </a:r>
            <a:r>
              <a:rPr sz="1200" spc="-5" dirty="0">
                <a:latin typeface="Times New Roman"/>
                <a:cs typeface="Times New Roman"/>
              </a:rPr>
              <a:t>throughput. </a:t>
            </a:r>
            <a:r>
              <a:rPr sz="1200" dirty="0">
                <a:latin typeface="Times New Roman"/>
                <a:cs typeface="Times New Roman"/>
              </a:rPr>
              <a:t>With a </a:t>
            </a:r>
            <a:r>
              <a:rPr sz="1200" spc="-5" dirty="0">
                <a:latin typeface="Times New Roman"/>
                <a:cs typeface="Times New Roman"/>
              </a:rPr>
              <a:t>self-managed </a:t>
            </a:r>
            <a:r>
              <a:rPr sz="1200" dirty="0">
                <a:latin typeface="Times New Roman"/>
                <a:cs typeface="Times New Roman"/>
              </a:rPr>
              <a:t>cache  </a:t>
            </a:r>
            <a:r>
              <a:rPr sz="1200" spc="-5" dirty="0">
                <a:latin typeface="Times New Roman"/>
                <a:cs typeface="Times New Roman"/>
              </a:rPr>
              <a:t>service, </a:t>
            </a:r>
            <a:r>
              <a:rPr sz="1200" dirty="0">
                <a:latin typeface="Times New Roman"/>
                <a:cs typeface="Times New Roman"/>
              </a:rPr>
              <a:t>you </a:t>
            </a:r>
            <a:r>
              <a:rPr sz="1200" spc="-5" dirty="0">
                <a:latin typeface="Times New Roman"/>
                <a:cs typeface="Times New Roman"/>
              </a:rPr>
              <a:t>can reduce </a:t>
            </a:r>
            <a:r>
              <a:rPr sz="1200" dirty="0">
                <a:latin typeface="Times New Roman"/>
                <a:cs typeface="Times New Roman"/>
              </a:rPr>
              <a:t>costs </a:t>
            </a:r>
            <a:r>
              <a:rPr sz="1200" spc="-5" dirty="0">
                <a:latin typeface="Times New Roman"/>
                <a:cs typeface="Times New Roman"/>
              </a:rPr>
              <a:t>and eliminate </a:t>
            </a:r>
            <a:r>
              <a:rPr sz="1200" dirty="0">
                <a:latin typeface="Times New Roman"/>
                <a:cs typeface="Times New Roman"/>
              </a:rPr>
              <a:t>the </a:t>
            </a:r>
            <a:r>
              <a:rPr sz="1200" spc="-5" dirty="0">
                <a:latin typeface="Times New Roman"/>
                <a:cs typeface="Times New Roman"/>
              </a:rPr>
              <a:t>operational overhead </a:t>
            </a:r>
            <a:r>
              <a:rPr sz="1200" spc="5" dirty="0">
                <a:latin typeface="Times New Roman"/>
                <a:cs typeface="Times New Roman"/>
              </a:rPr>
              <a:t>of </a:t>
            </a:r>
            <a:r>
              <a:rPr sz="1200" dirty="0">
                <a:latin typeface="Times New Roman"/>
                <a:cs typeface="Times New Roman"/>
              </a:rPr>
              <a:t>your</a:t>
            </a:r>
            <a:r>
              <a:rPr sz="1200" spc="85" dirty="0">
                <a:latin typeface="Times New Roman"/>
                <a:cs typeface="Times New Roman"/>
              </a:rPr>
              <a:t> </a:t>
            </a:r>
            <a:r>
              <a:rPr sz="1200" spc="-5" dirty="0">
                <a:latin typeface="Times New Roman"/>
                <a:cs typeface="Times New Roman"/>
              </a:rPr>
              <a:t>business.</a:t>
            </a:r>
            <a:endParaRPr sz="1200">
              <a:latin typeface="Times New Roman"/>
              <a:cs typeface="Times New Roman"/>
            </a:endParaRPr>
          </a:p>
        </p:txBody>
      </p:sp>
      <p:sp>
        <p:nvSpPr>
          <p:cNvPr id="4" name="object 4"/>
          <p:cNvSpPr txBox="1"/>
          <p:nvPr/>
        </p:nvSpPr>
        <p:spPr>
          <a:xfrm>
            <a:off x="902004" y="4200271"/>
            <a:ext cx="5948045" cy="127571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12. </a:t>
            </a:r>
            <a:r>
              <a:rPr sz="1200" spc="-5" dirty="0">
                <a:latin typeface="Times New Roman"/>
                <a:cs typeface="Times New Roman"/>
              </a:rPr>
              <a:t>Amazon </a:t>
            </a:r>
            <a:r>
              <a:rPr sz="1200" dirty="0">
                <a:latin typeface="Times New Roman"/>
                <a:cs typeface="Times New Roman"/>
              </a:rPr>
              <a:t>S3</a:t>
            </a:r>
            <a:r>
              <a:rPr sz="1200" spc="-75" dirty="0">
                <a:latin typeface="Times New Roman"/>
                <a:cs typeface="Times New Roman"/>
              </a:rPr>
              <a:t> </a:t>
            </a:r>
            <a:r>
              <a:rPr sz="1200" spc="-5" dirty="0">
                <a:latin typeface="Times New Roman"/>
                <a:cs typeface="Times New Roman"/>
              </a:rPr>
              <a:t>Glacier</a:t>
            </a:r>
            <a:endParaRPr sz="1200">
              <a:latin typeface="Times New Roman"/>
              <a:cs typeface="Times New Roman"/>
            </a:endParaRPr>
          </a:p>
          <a:p>
            <a:pPr>
              <a:lnSpc>
                <a:spcPct val="100000"/>
              </a:lnSpc>
            </a:pPr>
            <a:endParaRPr sz="1300">
              <a:latin typeface="Times New Roman"/>
              <a:cs typeface="Times New Roman"/>
            </a:endParaRPr>
          </a:p>
          <a:p>
            <a:pPr marL="12700" marR="5080" indent="76200">
              <a:lnSpc>
                <a:spcPct val="95900"/>
              </a:lnSpc>
              <a:spcBef>
                <a:spcPts val="5"/>
              </a:spcBef>
            </a:pPr>
            <a:r>
              <a:rPr sz="1200" spc="-5" dirty="0">
                <a:latin typeface="Times New Roman"/>
                <a:cs typeface="Times New Roman"/>
              </a:rPr>
              <a:t>Amazon S3 Glacier is </a:t>
            </a:r>
            <a:r>
              <a:rPr sz="1200" dirty="0">
                <a:latin typeface="Times New Roman"/>
                <a:cs typeface="Times New Roman"/>
              </a:rPr>
              <a:t>the </a:t>
            </a:r>
            <a:r>
              <a:rPr sz="1200" spc="-5" dirty="0">
                <a:latin typeface="Times New Roman"/>
                <a:cs typeface="Times New Roman"/>
              </a:rPr>
              <a:t>archive storage </a:t>
            </a:r>
            <a:r>
              <a:rPr sz="1200" dirty="0">
                <a:latin typeface="Times New Roman"/>
                <a:cs typeface="Times New Roman"/>
              </a:rPr>
              <a:t>in the </a:t>
            </a:r>
            <a:r>
              <a:rPr sz="1200" spc="-5" dirty="0">
                <a:latin typeface="Times New Roman"/>
                <a:cs typeface="Times New Roman"/>
              </a:rPr>
              <a:t>cloud </a:t>
            </a:r>
            <a:r>
              <a:rPr sz="1200" dirty="0">
                <a:latin typeface="Times New Roman"/>
                <a:cs typeface="Times New Roman"/>
              </a:rPr>
              <a:t>at a </a:t>
            </a:r>
            <a:r>
              <a:rPr sz="1200" spc="-5" dirty="0">
                <a:latin typeface="Times New Roman"/>
                <a:cs typeface="Times New Roman"/>
              </a:rPr>
              <a:t>low cost. </a:t>
            </a:r>
            <a:r>
              <a:rPr sz="1200" spc="-10" dirty="0">
                <a:latin typeface="Times New Roman"/>
                <a:cs typeface="Times New Roman"/>
              </a:rPr>
              <a:t>It </a:t>
            </a:r>
            <a:r>
              <a:rPr sz="1200" spc="-5" dirty="0">
                <a:latin typeface="Times New Roman"/>
                <a:cs typeface="Times New Roman"/>
              </a:rPr>
              <a:t>is </a:t>
            </a:r>
            <a:r>
              <a:rPr sz="1200" dirty="0">
                <a:latin typeface="Times New Roman"/>
                <a:cs typeface="Times New Roman"/>
              </a:rPr>
              <a:t>built with </a:t>
            </a:r>
            <a:r>
              <a:rPr sz="1200" spc="-5" dirty="0">
                <a:latin typeface="Times New Roman"/>
                <a:cs typeface="Times New Roman"/>
              </a:rPr>
              <a:t>three storage  classes </a:t>
            </a:r>
            <a:r>
              <a:rPr sz="1200" dirty="0">
                <a:latin typeface="Times New Roman"/>
                <a:cs typeface="Times New Roman"/>
              </a:rPr>
              <a:t>such </a:t>
            </a:r>
            <a:r>
              <a:rPr sz="1200" spc="-10" dirty="0">
                <a:latin typeface="Times New Roman"/>
                <a:cs typeface="Times New Roman"/>
              </a:rPr>
              <a:t>as </a:t>
            </a:r>
            <a:r>
              <a:rPr sz="1200" spc="-5" dirty="0">
                <a:latin typeface="Times New Roman"/>
                <a:cs typeface="Times New Roman"/>
              </a:rPr>
              <a:t>S3 </a:t>
            </a:r>
            <a:r>
              <a:rPr sz="1200" dirty="0">
                <a:latin typeface="Times New Roman"/>
                <a:cs typeface="Times New Roman"/>
              </a:rPr>
              <a:t>Glacier instant </a:t>
            </a:r>
            <a:r>
              <a:rPr sz="1200" spc="-5" dirty="0">
                <a:latin typeface="Times New Roman"/>
                <a:cs typeface="Times New Roman"/>
              </a:rPr>
              <a:t>retrieval, </a:t>
            </a:r>
            <a:r>
              <a:rPr sz="1200" dirty="0">
                <a:latin typeface="Times New Roman"/>
                <a:cs typeface="Times New Roman"/>
              </a:rPr>
              <a:t>flexible </a:t>
            </a:r>
            <a:r>
              <a:rPr sz="1200" spc="-5" dirty="0">
                <a:latin typeface="Times New Roman"/>
                <a:cs typeface="Times New Roman"/>
              </a:rPr>
              <a:t>retrieval, </a:t>
            </a:r>
            <a:r>
              <a:rPr sz="1200" dirty="0">
                <a:latin typeface="Times New Roman"/>
                <a:cs typeface="Times New Roman"/>
              </a:rPr>
              <a:t>and </a:t>
            </a:r>
            <a:r>
              <a:rPr sz="1200" spc="-5" dirty="0">
                <a:latin typeface="Times New Roman"/>
                <a:cs typeface="Times New Roman"/>
              </a:rPr>
              <a:t>deep </a:t>
            </a:r>
            <a:r>
              <a:rPr sz="1200" dirty="0">
                <a:latin typeface="Times New Roman"/>
                <a:cs typeface="Times New Roman"/>
              </a:rPr>
              <a:t>archive. </a:t>
            </a:r>
            <a:r>
              <a:rPr sz="1200" spc="-5" dirty="0">
                <a:latin typeface="Times New Roman"/>
                <a:cs typeface="Times New Roman"/>
              </a:rPr>
              <a:t>Here, </a:t>
            </a:r>
            <a:r>
              <a:rPr sz="1200" dirty="0">
                <a:latin typeface="Times New Roman"/>
                <a:cs typeface="Times New Roman"/>
              </a:rPr>
              <a:t>the </a:t>
            </a:r>
            <a:r>
              <a:rPr sz="1200" spc="-5" dirty="0">
                <a:latin typeface="Times New Roman"/>
                <a:cs typeface="Times New Roman"/>
              </a:rPr>
              <a:t>instant  class </a:t>
            </a:r>
            <a:r>
              <a:rPr sz="1200" dirty="0">
                <a:latin typeface="Times New Roman"/>
                <a:cs typeface="Times New Roman"/>
              </a:rPr>
              <a:t>supports </a:t>
            </a:r>
            <a:r>
              <a:rPr sz="1200" spc="-5" dirty="0">
                <a:latin typeface="Times New Roman"/>
                <a:cs typeface="Times New Roman"/>
              </a:rPr>
              <a:t>immediate access </a:t>
            </a:r>
            <a:r>
              <a:rPr sz="1200" dirty="0">
                <a:latin typeface="Times New Roman"/>
                <a:cs typeface="Times New Roman"/>
              </a:rPr>
              <a:t>to </a:t>
            </a:r>
            <a:r>
              <a:rPr sz="1200" spc="-5" dirty="0">
                <a:latin typeface="Times New Roman"/>
                <a:cs typeface="Times New Roman"/>
              </a:rPr>
              <a:t>data, and </a:t>
            </a:r>
            <a:r>
              <a:rPr sz="1200" dirty="0">
                <a:latin typeface="Times New Roman"/>
                <a:cs typeface="Times New Roman"/>
              </a:rPr>
              <a:t>the </a:t>
            </a:r>
            <a:r>
              <a:rPr sz="1200" spc="-5" dirty="0">
                <a:latin typeface="Times New Roman"/>
                <a:cs typeface="Times New Roman"/>
              </a:rPr>
              <a:t>flexible class allows </a:t>
            </a:r>
            <a:r>
              <a:rPr sz="1200" dirty="0">
                <a:latin typeface="Times New Roman"/>
                <a:cs typeface="Times New Roman"/>
              </a:rPr>
              <a:t>flexible </a:t>
            </a:r>
            <a:r>
              <a:rPr sz="1200" spc="-5" dirty="0">
                <a:latin typeface="Times New Roman"/>
                <a:cs typeface="Times New Roman"/>
              </a:rPr>
              <a:t>access </a:t>
            </a:r>
            <a:r>
              <a:rPr sz="1200" dirty="0">
                <a:latin typeface="Times New Roman"/>
                <a:cs typeface="Times New Roman"/>
              </a:rPr>
              <a:t>within  minutes to hours </a:t>
            </a:r>
            <a:r>
              <a:rPr sz="1200" spc="-5" dirty="0">
                <a:latin typeface="Times New Roman"/>
                <a:cs typeface="Times New Roman"/>
              </a:rPr>
              <a:t>with </a:t>
            </a:r>
            <a:r>
              <a:rPr sz="1200" dirty="0">
                <a:latin typeface="Times New Roman"/>
                <a:cs typeface="Times New Roman"/>
              </a:rPr>
              <a:t>no </a:t>
            </a:r>
            <a:r>
              <a:rPr sz="1200" spc="-5" dirty="0">
                <a:latin typeface="Times New Roman"/>
                <a:cs typeface="Times New Roman"/>
              </a:rPr>
              <a:t>cost. </a:t>
            </a:r>
            <a:r>
              <a:rPr sz="1200" dirty="0">
                <a:latin typeface="Times New Roman"/>
                <a:cs typeface="Times New Roman"/>
              </a:rPr>
              <a:t>The third </a:t>
            </a:r>
            <a:r>
              <a:rPr sz="1200" spc="-5" dirty="0">
                <a:latin typeface="Times New Roman"/>
                <a:cs typeface="Times New Roman"/>
              </a:rPr>
              <a:t>one, </a:t>
            </a:r>
            <a:r>
              <a:rPr sz="1200" dirty="0">
                <a:latin typeface="Times New Roman"/>
                <a:cs typeface="Times New Roman"/>
              </a:rPr>
              <a:t>deep </a:t>
            </a:r>
            <a:r>
              <a:rPr sz="1200" spc="-5" dirty="0">
                <a:latin typeface="Times New Roman"/>
                <a:cs typeface="Times New Roman"/>
              </a:rPr>
              <a:t>archive, </a:t>
            </a:r>
            <a:r>
              <a:rPr sz="1200" dirty="0">
                <a:latin typeface="Times New Roman"/>
                <a:cs typeface="Times New Roman"/>
              </a:rPr>
              <a:t>helps archive </a:t>
            </a:r>
            <a:r>
              <a:rPr sz="1200" spc="-5" dirty="0">
                <a:latin typeface="Times New Roman"/>
                <a:cs typeface="Times New Roman"/>
              </a:rPr>
              <a:t>compliance data and  </a:t>
            </a:r>
            <a:r>
              <a:rPr sz="1200" dirty="0">
                <a:latin typeface="Times New Roman"/>
                <a:cs typeface="Times New Roman"/>
              </a:rPr>
              <a:t>digital </a:t>
            </a:r>
            <a:r>
              <a:rPr sz="1200" spc="-5" dirty="0">
                <a:latin typeface="Times New Roman"/>
                <a:cs typeface="Times New Roman"/>
              </a:rPr>
              <a:t>media. Overall, </a:t>
            </a:r>
            <a:r>
              <a:rPr sz="1200" dirty="0">
                <a:latin typeface="Times New Roman"/>
                <a:cs typeface="Times New Roman"/>
              </a:rPr>
              <a:t>they support you to </a:t>
            </a:r>
            <a:r>
              <a:rPr sz="1200" spc="-5" dirty="0">
                <a:latin typeface="Times New Roman"/>
                <a:cs typeface="Times New Roman"/>
              </a:rPr>
              <a:t>access data from archives</a:t>
            </a:r>
            <a:r>
              <a:rPr sz="1200" spc="50" dirty="0">
                <a:latin typeface="Times New Roman"/>
                <a:cs typeface="Times New Roman"/>
              </a:rPr>
              <a:t> </a:t>
            </a:r>
            <a:r>
              <a:rPr sz="1200" spc="-5" dirty="0">
                <a:latin typeface="Times New Roman"/>
                <a:cs typeface="Times New Roman"/>
              </a:rPr>
              <a:t>faster.</a:t>
            </a:r>
            <a:endParaRPr sz="1200">
              <a:latin typeface="Times New Roman"/>
              <a:cs typeface="Times New Roman"/>
            </a:endParaRPr>
          </a:p>
        </p:txBody>
      </p:sp>
      <p:sp>
        <p:nvSpPr>
          <p:cNvPr id="5" name="object 5"/>
          <p:cNvSpPr txBox="1"/>
          <p:nvPr/>
        </p:nvSpPr>
        <p:spPr>
          <a:xfrm>
            <a:off x="902004" y="6655689"/>
            <a:ext cx="5942965" cy="145224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13. </a:t>
            </a:r>
            <a:r>
              <a:rPr sz="1200" spc="-5" dirty="0">
                <a:latin typeface="Times New Roman"/>
                <a:cs typeface="Times New Roman"/>
              </a:rPr>
              <a:t>Amazon</a:t>
            </a:r>
            <a:r>
              <a:rPr sz="1200" spc="-80" dirty="0">
                <a:latin typeface="Times New Roman"/>
                <a:cs typeface="Times New Roman"/>
              </a:rPr>
              <a:t> </a:t>
            </a:r>
            <a:r>
              <a:rPr sz="1200" spc="-5" dirty="0">
                <a:latin typeface="Times New Roman"/>
                <a:cs typeface="Times New Roman"/>
              </a:rPr>
              <a:t>LightSail</a:t>
            </a:r>
            <a:endParaRPr sz="1200">
              <a:latin typeface="Times New Roman"/>
              <a:cs typeface="Times New Roman"/>
            </a:endParaRPr>
          </a:p>
          <a:p>
            <a:pPr>
              <a:lnSpc>
                <a:spcPct val="100000"/>
              </a:lnSpc>
              <a:spcBef>
                <a:spcPts val="15"/>
              </a:spcBef>
            </a:pPr>
            <a:endParaRPr sz="1300">
              <a:latin typeface="Times New Roman"/>
              <a:cs typeface="Times New Roman"/>
            </a:endParaRPr>
          </a:p>
          <a:p>
            <a:pPr marL="12700" marR="5080" indent="76200">
              <a:lnSpc>
                <a:spcPct val="95900"/>
              </a:lnSpc>
            </a:pPr>
            <a:r>
              <a:rPr sz="1200" spc="-5" dirty="0">
                <a:latin typeface="Times New Roman"/>
                <a:cs typeface="Times New Roman"/>
              </a:rPr>
              <a:t>Amazon LightSail is </a:t>
            </a:r>
            <a:r>
              <a:rPr sz="1200" dirty="0">
                <a:latin typeface="Times New Roman"/>
                <a:cs typeface="Times New Roman"/>
              </a:rPr>
              <a:t>the </a:t>
            </a:r>
            <a:r>
              <a:rPr sz="1200" spc="-5" dirty="0">
                <a:latin typeface="Times New Roman"/>
                <a:cs typeface="Times New Roman"/>
              </a:rPr>
              <a:t>website and applications </a:t>
            </a:r>
            <a:r>
              <a:rPr sz="1200" dirty="0">
                <a:latin typeface="Times New Roman"/>
                <a:cs typeface="Times New Roman"/>
              </a:rPr>
              <a:t>building </a:t>
            </a:r>
            <a:r>
              <a:rPr sz="1200" spc="-5" dirty="0">
                <a:latin typeface="Times New Roman"/>
                <a:cs typeface="Times New Roman"/>
              </a:rPr>
              <a:t>AWS service. </a:t>
            </a:r>
            <a:r>
              <a:rPr sz="1200" dirty="0">
                <a:latin typeface="Times New Roman"/>
                <a:cs typeface="Times New Roman"/>
              </a:rPr>
              <a:t>This </a:t>
            </a:r>
            <a:r>
              <a:rPr sz="1200" spc="-5" dirty="0">
                <a:latin typeface="Times New Roman"/>
                <a:cs typeface="Times New Roman"/>
              </a:rPr>
              <a:t>service offers  Virtual Private Server instances, </a:t>
            </a:r>
            <a:r>
              <a:rPr sz="1200" dirty="0">
                <a:latin typeface="Times New Roman"/>
                <a:cs typeface="Times New Roman"/>
              </a:rPr>
              <a:t>containers, </a:t>
            </a:r>
            <a:r>
              <a:rPr sz="1200" spc="-5" dirty="0">
                <a:latin typeface="Times New Roman"/>
                <a:cs typeface="Times New Roman"/>
              </a:rPr>
              <a:t>databases, and storage. </a:t>
            </a:r>
            <a:r>
              <a:rPr sz="1200" dirty="0">
                <a:latin typeface="Times New Roman"/>
                <a:cs typeface="Times New Roman"/>
              </a:rPr>
              <a:t>It </a:t>
            </a:r>
            <a:r>
              <a:rPr sz="1200" spc="-5" dirty="0">
                <a:latin typeface="Times New Roman"/>
                <a:cs typeface="Times New Roman"/>
              </a:rPr>
              <a:t>allows </a:t>
            </a:r>
            <a:r>
              <a:rPr sz="1200" dirty="0">
                <a:latin typeface="Times New Roman"/>
                <a:cs typeface="Times New Roman"/>
              </a:rPr>
              <a:t>a </a:t>
            </a:r>
            <a:r>
              <a:rPr sz="1200" spc="-5" dirty="0">
                <a:latin typeface="Times New Roman"/>
                <a:cs typeface="Times New Roman"/>
              </a:rPr>
              <a:t>serverless  computing service </a:t>
            </a:r>
            <a:r>
              <a:rPr sz="1200" dirty="0">
                <a:latin typeface="Times New Roman"/>
                <a:cs typeface="Times New Roman"/>
              </a:rPr>
              <a:t>with </a:t>
            </a:r>
            <a:r>
              <a:rPr sz="1200" spc="-5" dirty="0">
                <a:latin typeface="Times New Roman"/>
                <a:cs typeface="Times New Roman"/>
              </a:rPr>
              <a:t>AWS Lambda. With </a:t>
            </a:r>
            <a:r>
              <a:rPr sz="1200" dirty="0">
                <a:latin typeface="Times New Roman"/>
                <a:cs typeface="Times New Roman"/>
              </a:rPr>
              <a:t>Amazon </a:t>
            </a:r>
            <a:r>
              <a:rPr sz="1200" spc="-5" dirty="0">
                <a:latin typeface="Times New Roman"/>
                <a:cs typeface="Times New Roman"/>
              </a:rPr>
              <a:t>LightSail, </a:t>
            </a:r>
            <a:r>
              <a:rPr sz="1200" dirty="0">
                <a:latin typeface="Times New Roman"/>
                <a:cs typeface="Times New Roman"/>
              </a:rPr>
              <a:t>you </a:t>
            </a:r>
            <a:r>
              <a:rPr sz="1200" spc="-5" dirty="0">
                <a:latin typeface="Times New Roman"/>
                <a:cs typeface="Times New Roman"/>
              </a:rPr>
              <a:t>can create websites </a:t>
            </a:r>
            <a:r>
              <a:rPr sz="1200" dirty="0">
                <a:latin typeface="Times New Roman"/>
                <a:cs typeface="Times New Roman"/>
              </a:rPr>
              <a:t>using  </a:t>
            </a:r>
            <a:r>
              <a:rPr sz="1200" spc="-5" dirty="0">
                <a:latin typeface="Times New Roman"/>
                <a:cs typeface="Times New Roman"/>
              </a:rPr>
              <a:t>pre-configured applications </a:t>
            </a:r>
            <a:r>
              <a:rPr sz="1200" dirty="0">
                <a:latin typeface="Times New Roman"/>
                <a:cs typeface="Times New Roman"/>
              </a:rPr>
              <a:t>such </a:t>
            </a:r>
            <a:r>
              <a:rPr sz="1200" spc="-10" dirty="0">
                <a:latin typeface="Times New Roman"/>
                <a:cs typeface="Times New Roman"/>
              </a:rPr>
              <a:t>as </a:t>
            </a:r>
            <a:r>
              <a:rPr sz="1200" spc="-5" dirty="0">
                <a:latin typeface="Times New Roman"/>
                <a:cs typeface="Times New Roman"/>
              </a:rPr>
              <a:t>WordPress, Magento, Prestashop, and </a:t>
            </a:r>
            <a:r>
              <a:rPr sz="1200" dirty="0">
                <a:latin typeface="Times New Roman"/>
                <a:cs typeface="Times New Roman"/>
              </a:rPr>
              <a:t>Joomla in a </a:t>
            </a:r>
            <a:r>
              <a:rPr sz="1200" spc="-10" dirty="0">
                <a:latin typeface="Times New Roman"/>
                <a:cs typeface="Times New Roman"/>
              </a:rPr>
              <a:t>few </a:t>
            </a:r>
            <a:r>
              <a:rPr sz="1200" spc="-5" dirty="0">
                <a:latin typeface="Times New Roman"/>
                <a:cs typeface="Times New Roman"/>
              </a:rPr>
              <a:t>clicks  and at </a:t>
            </a:r>
            <a:r>
              <a:rPr sz="1200" dirty="0">
                <a:latin typeface="Times New Roman"/>
                <a:cs typeface="Times New Roman"/>
              </a:rPr>
              <a:t>a </a:t>
            </a:r>
            <a:r>
              <a:rPr sz="1200" spc="-5" dirty="0">
                <a:latin typeface="Times New Roman"/>
                <a:cs typeface="Times New Roman"/>
              </a:rPr>
              <a:t>low cost. </a:t>
            </a:r>
            <a:r>
              <a:rPr sz="1200" spc="-10" dirty="0">
                <a:latin typeface="Times New Roman"/>
                <a:cs typeface="Times New Roman"/>
              </a:rPr>
              <a:t>In </a:t>
            </a:r>
            <a:r>
              <a:rPr sz="1200" dirty="0">
                <a:latin typeface="Times New Roman"/>
                <a:cs typeface="Times New Roman"/>
              </a:rPr>
              <a:t>addition to this, </a:t>
            </a:r>
            <a:r>
              <a:rPr sz="1200" spc="-5" dirty="0">
                <a:latin typeface="Times New Roman"/>
                <a:cs typeface="Times New Roman"/>
              </a:rPr>
              <a:t>it is </a:t>
            </a:r>
            <a:r>
              <a:rPr sz="1200" dirty="0">
                <a:latin typeface="Times New Roman"/>
                <a:cs typeface="Times New Roman"/>
              </a:rPr>
              <a:t>the </a:t>
            </a:r>
            <a:r>
              <a:rPr sz="1200" spc="-5" dirty="0">
                <a:latin typeface="Times New Roman"/>
                <a:cs typeface="Times New Roman"/>
              </a:rPr>
              <a:t>best tool </a:t>
            </a:r>
            <a:r>
              <a:rPr sz="1200" dirty="0">
                <a:latin typeface="Times New Roman"/>
                <a:cs typeface="Times New Roman"/>
              </a:rPr>
              <a:t>for testing, </a:t>
            </a:r>
            <a:r>
              <a:rPr sz="1200" spc="-5" dirty="0">
                <a:latin typeface="Times New Roman"/>
                <a:cs typeface="Times New Roman"/>
              </a:rPr>
              <a:t>so </a:t>
            </a:r>
            <a:r>
              <a:rPr sz="1200" dirty="0">
                <a:latin typeface="Times New Roman"/>
                <a:cs typeface="Times New Roman"/>
              </a:rPr>
              <a:t>you can </a:t>
            </a:r>
            <a:r>
              <a:rPr sz="1200" spc="-5" dirty="0">
                <a:latin typeface="Times New Roman"/>
                <a:cs typeface="Times New Roman"/>
              </a:rPr>
              <a:t>create, </a:t>
            </a:r>
            <a:r>
              <a:rPr sz="1200" dirty="0">
                <a:latin typeface="Times New Roman"/>
                <a:cs typeface="Times New Roman"/>
              </a:rPr>
              <a:t>test, </a:t>
            </a:r>
            <a:r>
              <a:rPr sz="1200" spc="-5" dirty="0">
                <a:latin typeface="Times New Roman"/>
                <a:cs typeface="Times New Roman"/>
              </a:rPr>
              <a:t>and  delete sandboxes </a:t>
            </a:r>
            <a:r>
              <a:rPr sz="1200" dirty="0">
                <a:latin typeface="Times New Roman"/>
                <a:cs typeface="Times New Roman"/>
              </a:rPr>
              <a:t>with your </a:t>
            </a:r>
            <a:r>
              <a:rPr sz="1200" spc="-5" dirty="0">
                <a:latin typeface="Times New Roman"/>
                <a:cs typeface="Times New Roman"/>
              </a:rPr>
              <a:t>new</a:t>
            </a:r>
            <a:r>
              <a:rPr sz="1200" spc="10" dirty="0">
                <a:latin typeface="Times New Roman"/>
                <a:cs typeface="Times New Roman"/>
              </a:rPr>
              <a:t> </a:t>
            </a:r>
            <a:r>
              <a:rPr sz="1200" spc="-5" dirty="0">
                <a:latin typeface="Times New Roman"/>
                <a:cs typeface="Times New Roman"/>
              </a:rPr>
              <a:t>ideas.</a:t>
            </a:r>
            <a:endParaRPr sz="1200">
              <a:latin typeface="Times New Roman"/>
              <a:cs typeface="Times New Roman"/>
            </a:endParaRPr>
          </a:p>
        </p:txBody>
      </p:sp>
      <p:sp>
        <p:nvSpPr>
          <p:cNvPr id="6" name="object 6"/>
          <p:cNvSpPr/>
          <p:nvPr/>
        </p:nvSpPr>
        <p:spPr>
          <a:xfrm>
            <a:off x="3615054" y="2688335"/>
            <a:ext cx="804672" cy="804671"/>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762460" y="5681655"/>
            <a:ext cx="753602" cy="78222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04838" y="436880"/>
            <a:ext cx="16891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13</a:t>
            </a:r>
            <a:endParaRPr sz="1100">
              <a:latin typeface="Carlito"/>
              <a:cs typeface="Carlito"/>
            </a:endParaRPr>
          </a:p>
        </p:txBody>
      </p:sp>
      <p:sp>
        <p:nvSpPr>
          <p:cNvPr id="3" name="object 3"/>
          <p:cNvSpPr txBox="1"/>
          <p:nvPr/>
        </p:nvSpPr>
        <p:spPr>
          <a:xfrm>
            <a:off x="902004" y="2422906"/>
            <a:ext cx="5954395" cy="145224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14. </a:t>
            </a:r>
            <a:r>
              <a:rPr sz="1200" spc="-5" dirty="0">
                <a:latin typeface="Times New Roman"/>
                <a:cs typeface="Times New Roman"/>
              </a:rPr>
              <a:t>Amazon</a:t>
            </a:r>
            <a:r>
              <a:rPr sz="1200" spc="-80" dirty="0">
                <a:latin typeface="Times New Roman"/>
                <a:cs typeface="Times New Roman"/>
              </a:rPr>
              <a:t> </a:t>
            </a:r>
            <a:r>
              <a:rPr sz="1200" dirty="0">
                <a:latin typeface="Times New Roman"/>
                <a:cs typeface="Times New Roman"/>
              </a:rPr>
              <a:t>Sagemaker</a:t>
            </a:r>
            <a:endParaRPr sz="1200">
              <a:latin typeface="Times New Roman"/>
              <a:cs typeface="Times New Roman"/>
            </a:endParaRPr>
          </a:p>
          <a:p>
            <a:pPr>
              <a:lnSpc>
                <a:spcPct val="100000"/>
              </a:lnSpc>
              <a:spcBef>
                <a:spcPts val="15"/>
              </a:spcBef>
            </a:pPr>
            <a:endParaRPr sz="1300">
              <a:latin typeface="Times New Roman"/>
              <a:cs typeface="Times New Roman"/>
            </a:endParaRPr>
          </a:p>
          <a:p>
            <a:pPr marL="12700" marR="5080" indent="76200">
              <a:lnSpc>
                <a:spcPct val="95900"/>
              </a:lnSpc>
            </a:pPr>
            <a:r>
              <a:rPr sz="1200" spc="-5" dirty="0">
                <a:latin typeface="Times New Roman"/>
                <a:cs typeface="Times New Roman"/>
              </a:rPr>
              <a:t>Amazon Sagemaker is </a:t>
            </a:r>
            <a:r>
              <a:rPr sz="1200" dirty="0">
                <a:latin typeface="Times New Roman"/>
                <a:cs typeface="Times New Roman"/>
              </a:rPr>
              <a:t>the </a:t>
            </a:r>
            <a:r>
              <a:rPr sz="1200" spc="-5" dirty="0">
                <a:latin typeface="Times New Roman"/>
                <a:cs typeface="Times New Roman"/>
              </a:rPr>
              <a:t>AWS service </a:t>
            </a:r>
            <a:r>
              <a:rPr sz="1200" dirty="0">
                <a:latin typeface="Times New Roman"/>
                <a:cs typeface="Times New Roman"/>
              </a:rPr>
              <a:t>that allows building, </a:t>
            </a:r>
            <a:r>
              <a:rPr sz="1200" spc="-5" dirty="0">
                <a:latin typeface="Times New Roman"/>
                <a:cs typeface="Times New Roman"/>
              </a:rPr>
              <a:t>training, and deploying Machine  Learning </a:t>
            </a:r>
            <a:r>
              <a:rPr sz="1200" dirty="0">
                <a:latin typeface="Times New Roman"/>
                <a:cs typeface="Times New Roman"/>
              </a:rPr>
              <a:t>(ML) </a:t>
            </a:r>
            <a:r>
              <a:rPr sz="1200" spc="-5" dirty="0">
                <a:latin typeface="Times New Roman"/>
                <a:cs typeface="Times New Roman"/>
              </a:rPr>
              <a:t>models </a:t>
            </a:r>
            <a:r>
              <a:rPr sz="1200" dirty="0">
                <a:latin typeface="Times New Roman"/>
                <a:cs typeface="Times New Roman"/>
              </a:rPr>
              <a:t>at a </a:t>
            </a:r>
            <a:r>
              <a:rPr sz="1200" spc="-5" dirty="0">
                <a:latin typeface="Times New Roman"/>
                <a:cs typeface="Times New Roman"/>
              </a:rPr>
              <a:t>large capacity. </a:t>
            </a:r>
            <a:r>
              <a:rPr sz="1200" spc="-10" dirty="0">
                <a:latin typeface="Times New Roman"/>
                <a:cs typeface="Times New Roman"/>
              </a:rPr>
              <a:t>It </a:t>
            </a:r>
            <a:r>
              <a:rPr sz="1200" spc="-5" dirty="0">
                <a:latin typeface="Times New Roman"/>
                <a:cs typeface="Times New Roman"/>
              </a:rPr>
              <a:t>is an analytical </a:t>
            </a:r>
            <a:r>
              <a:rPr sz="1200" dirty="0">
                <a:latin typeface="Times New Roman"/>
                <a:cs typeface="Times New Roman"/>
              </a:rPr>
              <a:t>tool </a:t>
            </a:r>
            <a:r>
              <a:rPr sz="1200" spc="-5" dirty="0">
                <a:latin typeface="Times New Roman"/>
                <a:cs typeface="Times New Roman"/>
              </a:rPr>
              <a:t>that </a:t>
            </a:r>
            <a:r>
              <a:rPr sz="1200" dirty="0">
                <a:latin typeface="Times New Roman"/>
                <a:cs typeface="Times New Roman"/>
              </a:rPr>
              <a:t>functions based on  </a:t>
            </a:r>
            <a:r>
              <a:rPr sz="1200" spc="-5" dirty="0">
                <a:latin typeface="Times New Roman"/>
                <a:cs typeface="Times New Roman"/>
              </a:rPr>
              <a:t>Machine Learning </a:t>
            </a:r>
            <a:r>
              <a:rPr sz="1200" dirty="0">
                <a:latin typeface="Times New Roman"/>
                <a:cs typeface="Times New Roman"/>
              </a:rPr>
              <a:t>power to </a:t>
            </a:r>
            <a:r>
              <a:rPr sz="1200" spc="-5" dirty="0">
                <a:latin typeface="Times New Roman"/>
                <a:cs typeface="Times New Roman"/>
              </a:rPr>
              <a:t>analyze </a:t>
            </a:r>
            <a:r>
              <a:rPr sz="1200" dirty="0">
                <a:latin typeface="Times New Roman"/>
                <a:cs typeface="Times New Roman"/>
              </a:rPr>
              <a:t>data </a:t>
            </a:r>
            <a:r>
              <a:rPr sz="1200" spc="-5" dirty="0">
                <a:latin typeface="Times New Roman"/>
                <a:cs typeface="Times New Roman"/>
              </a:rPr>
              <a:t>more efficiently. </a:t>
            </a:r>
            <a:r>
              <a:rPr sz="1200" dirty="0">
                <a:latin typeface="Times New Roman"/>
                <a:cs typeface="Times New Roman"/>
              </a:rPr>
              <a:t>With </a:t>
            </a:r>
            <a:r>
              <a:rPr sz="1200" spc="-5" dirty="0">
                <a:latin typeface="Times New Roman"/>
                <a:cs typeface="Times New Roman"/>
              </a:rPr>
              <a:t>its </a:t>
            </a:r>
            <a:r>
              <a:rPr sz="1200" dirty="0">
                <a:latin typeface="Times New Roman"/>
                <a:cs typeface="Times New Roman"/>
              </a:rPr>
              <a:t>single </a:t>
            </a:r>
            <a:r>
              <a:rPr sz="1200" spc="-5" dirty="0">
                <a:latin typeface="Times New Roman"/>
                <a:cs typeface="Times New Roman"/>
              </a:rPr>
              <a:t>toolset, </a:t>
            </a:r>
            <a:r>
              <a:rPr sz="1200" dirty="0">
                <a:latin typeface="Times New Roman"/>
                <a:cs typeface="Times New Roman"/>
              </a:rPr>
              <a:t>you </a:t>
            </a:r>
            <a:r>
              <a:rPr sz="1200" spc="-5" dirty="0">
                <a:latin typeface="Times New Roman"/>
                <a:cs typeface="Times New Roman"/>
              </a:rPr>
              <a:t>can </a:t>
            </a:r>
            <a:r>
              <a:rPr sz="1200" dirty="0">
                <a:latin typeface="Times New Roman"/>
                <a:cs typeface="Times New Roman"/>
              </a:rPr>
              <a:t>build  </a:t>
            </a:r>
            <a:r>
              <a:rPr sz="1200" spc="-5" dirty="0">
                <a:latin typeface="Times New Roman"/>
                <a:cs typeface="Times New Roman"/>
              </a:rPr>
              <a:t>high-quality ML models quickly. Amazon Sagemaker </a:t>
            </a:r>
            <a:r>
              <a:rPr sz="1200" dirty="0">
                <a:latin typeface="Times New Roman"/>
                <a:cs typeface="Times New Roman"/>
              </a:rPr>
              <a:t>not only </a:t>
            </a:r>
            <a:r>
              <a:rPr sz="1200" spc="-5" dirty="0">
                <a:latin typeface="Times New Roman"/>
                <a:cs typeface="Times New Roman"/>
              </a:rPr>
              <a:t>generates </a:t>
            </a:r>
            <a:r>
              <a:rPr sz="1200" dirty="0">
                <a:latin typeface="Times New Roman"/>
                <a:cs typeface="Times New Roman"/>
              </a:rPr>
              <a:t>reports but </a:t>
            </a:r>
            <a:r>
              <a:rPr sz="1200" spc="-5" dirty="0">
                <a:latin typeface="Times New Roman"/>
                <a:cs typeface="Times New Roman"/>
              </a:rPr>
              <a:t>provides </a:t>
            </a:r>
            <a:r>
              <a:rPr sz="1200" dirty="0">
                <a:latin typeface="Times New Roman"/>
                <a:cs typeface="Times New Roman"/>
              </a:rPr>
              <a:t>the  </a:t>
            </a:r>
            <a:r>
              <a:rPr sz="1200" spc="-5" dirty="0">
                <a:latin typeface="Times New Roman"/>
                <a:cs typeface="Times New Roman"/>
              </a:rPr>
              <a:t>purpose </a:t>
            </a:r>
            <a:r>
              <a:rPr sz="1200" dirty="0">
                <a:latin typeface="Times New Roman"/>
                <a:cs typeface="Times New Roman"/>
              </a:rPr>
              <a:t>for generating predictions too. </a:t>
            </a:r>
            <a:r>
              <a:rPr sz="1200" spc="-10" dirty="0">
                <a:latin typeface="Times New Roman"/>
                <a:cs typeface="Times New Roman"/>
              </a:rPr>
              <a:t>In </a:t>
            </a:r>
            <a:r>
              <a:rPr sz="1200" spc="-5" dirty="0">
                <a:latin typeface="Times New Roman"/>
                <a:cs typeface="Times New Roman"/>
              </a:rPr>
              <a:t>addition, Amazon Ground </a:t>
            </a:r>
            <a:r>
              <a:rPr sz="1200" dirty="0">
                <a:latin typeface="Times New Roman"/>
                <a:cs typeface="Times New Roman"/>
              </a:rPr>
              <a:t>Truth </a:t>
            </a:r>
            <a:r>
              <a:rPr sz="1200" spc="-5" dirty="0">
                <a:latin typeface="Times New Roman"/>
                <a:cs typeface="Times New Roman"/>
              </a:rPr>
              <a:t>Plus creates datasets  </a:t>
            </a:r>
            <a:r>
              <a:rPr sz="1200" dirty="0">
                <a:latin typeface="Times New Roman"/>
                <a:cs typeface="Times New Roman"/>
              </a:rPr>
              <a:t>without </a:t>
            </a:r>
            <a:r>
              <a:rPr sz="1200" spc="-5" dirty="0">
                <a:latin typeface="Times New Roman"/>
                <a:cs typeface="Times New Roman"/>
              </a:rPr>
              <a:t>labeling applications.</a:t>
            </a:r>
            <a:endParaRPr sz="1200">
              <a:latin typeface="Times New Roman"/>
              <a:cs typeface="Times New Roman"/>
            </a:endParaRPr>
          </a:p>
        </p:txBody>
      </p:sp>
      <p:sp>
        <p:nvSpPr>
          <p:cNvPr id="4" name="object 4"/>
          <p:cNvSpPr txBox="1"/>
          <p:nvPr/>
        </p:nvSpPr>
        <p:spPr>
          <a:xfrm>
            <a:off x="902004" y="5409057"/>
            <a:ext cx="5708650" cy="180086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15. </a:t>
            </a:r>
            <a:r>
              <a:rPr sz="1200" spc="-5" dirty="0">
                <a:latin typeface="Times New Roman"/>
                <a:cs typeface="Times New Roman"/>
              </a:rPr>
              <a:t>Amazon</a:t>
            </a:r>
            <a:r>
              <a:rPr sz="1200" spc="-80" dirty="0">
                <a:latin typeface="Times New Roman"/>
                <a:cs typeface="Times New Roman"/>
              </a:rPr>
              <a:t> </a:t>
            </a:r>
            <a:r>
              <a:rPr sz="1200" spc="-5" dirty="0">
                <a:latin typeface="Times New Roman"/>
                <a:cs typeface="Times New Roman"/>
              </a:rPr>
              <a:t>SNS</a:t>
            </a:r>
            <a:endParaRPr sz="1200">
              <a:latin typeface="Times New Roman"/>
              <a:cs typeface="Times New Roman"/>
            </a:endParaRPr>
          </a:p>
          <a:p>
            <a:pPr>
              <a:lnSpc>
                <a:spcPct val="100000"/>
              </a:lnSpc>
              <a:spcBef>
                <a:spcPts val="40"/>
              </a:spcBef>
            </a:pPr>
            <a:endParaRPr sz="1300">
              <a:latin typeface="Times New Roman"/>
              <a:cs typeface="Times New Roman"/>
            </a:endParaRPr>
          </a:p>
          <a:p>
            <a:pPr marL="102235" marR="5080" indent="76200">
              <a:lnSpc>
                <a:spcPts val="1380"/>
              </a:lnSpc>
            </a:pPr>
            <a:r>
              <a:rPr sz="1200" spc="-10" dirty="0">
                <a:latin typeface="Times New Roman"/>
                <a:cs typeface="Times New Roman"/>
              </a:rPr>
              <a:t>It </a:t>
            </a:r>
            <a:r>
              <a:rPr sz="1200" spc="-5" dirty="0">
                <a:latin typeface="Times New Roman"/>
                <a:cs typeface="Times New Roman"/>
              </a:rPr>
              <a:t>is </a:t>
            </a:r>
            <a:r>
              <a:rPr sz="1200" dirty="0">
                <a:latin typeface="Times New Roman"/>
                <a:cs typeface="Times New Roman"/>
              </a:rPr>
              <a:t>the </a:t>
            </a:r>
            <a:r>
              <a:rPr sz="1200" spc="-5" dirty="0">
                <a:latin typeface="Times New Roman"/>
                <a:cs typeface="Times New Roman"/>
              </a:rPr>
              <a:t>Amazon </a:t>
            </a:r>
            <a:r>
              <a:rPr sz="1200" dirty="0">
                <a:latin typeface="Times New Roman"/>
                <a:cs typeface="Times New Roman"/>
              </a:rPr>
              <a:t>Simple </a:t>
            </a:r>
            <a:r>
              <a:rPr sz="1200" spc="-5" dirty="0">
                <a:latin typeface="Times New Roman"/>
                <a:cs typeface="Times New Roman"/>
              </a:rPr>
              <a:t>Notification Service </a:t>
            </a:r>
            <a:r>
              <a:rPr sz="1200" dirty="0">
                <a:latin typeface="Times New Roman"/>
                <a:cs typeface="Times New Roman"/>
              </a:rPr>
              <a:t>(SNS). </a:t>
            </a:r>
            <a:r>
              <a:rPr sz="1200" spc="-10" dirty="0">
                <a:latin typeface="Times New Roman"/>
                <a:cs typeface="Times New Roman"/>
              </a:rPr>
              <a:t>It </a:t>
            </a:r>
            <a:r>
              <a:rPr sz="1200" spc="-5" dirty="0">
                <a:latin typeface="Times New Roman"/>
                <a:cs typeface="Times New Roman"/>
              </a:rPr>
              <a:t>is </a:t>
            </a:r>
            <a:r>
              <a:rPr sz="1200" dirty="0">
                <a:latin typeface="Times New Roman"/>
                <a:cs typeface="Times New Roman"/>
              </a:rPr>
              <a:t>a messaging service </a:t>
            </a:r>
            <a:r>
              <a:rPr sz="1200" spc="-5" dirty="0">
                <a:latin typeface="Times New Roman"/>
                <a:cs typeface="Times New Roman"/>
              </a:rPr>
              <a:t>between  Application </a:t>
            </a:r>
            <a:r>
              <a:rPr sz="1200" dirty="0">
                <a:latin typeface="Times New Roman"/>
                <a:cs typeface="Times New Roman"/>
              </a:rPr>
              <a:t>to </a:t>
            </a:r>
            <a:r>
              <a:rPr sz="1200" spc="-5" dirty="0">
                <a:latin typeface="Times New Roman"/>
                <a:cs typeface="Times New Roman"/>
              </a:rPr>
              <a:t>Application (A2P) and Application </a:t>
            </a:r>
            <a:r>
              <a:rPr sz="1200" dirty="0">
                <a:latin typeface="Times New Roman"/>
                <a:cs typeface="Times New Roman"/>
              </a:rPr>
              <a:t>to Person </a:t>
            </a:r>
            <a:r>
              <a:rPr sz="1200" spc="-5" dirty="0">
                <a:latin typeface="Times New Roman"/>
                <a:cs typeface="Times New Roman"/>
              </a:rPr>
              <a:t>(A2Person). Here, A2P helps  many-to-many </a:t>
            </a:r>
            <a:r>
              <a:rPr sz="1200" dirty="0">
                <a:latin typeface="Times New Roman"/>
                <a:cs typeface="Times New Roman"/>
              </a:rPr>
              <a:t>messaging </a:t>
            </a:r>
            <a:r>
              <a:rPr sz="1200" spc="-5" dirty="0">
                <a:latin typeface="Times New Roman"/>
                <a:cs typeface="Times New Roman"/>
              </a:rPr>
              <a:t>between distributed </a:t>
            </a:r>
            <a:r>
              <a:rPr sz="1200" dirty="0">
                <a:latin typeface="Times New Roman"/>
                <a:cs typeface="Times New Roman"/>
              </a:rPr>
              <a:t>systems, </a:t>
            </a:r>
            <a:r>
              <a:rPr sz="1200" spc="-5" dirty="0">
                <a:latin typeface="Times New Roman"/>
                <a:cs typeface="Times New Roman"/>
              </a:rPr>
              <a:t>microservices, and event-driven  serverless applications. </a:t>
            </a:r>
            <a:r>
              <a:rPr sz="1200" dirty="0">
                <a:latin typeface="Times New Roman"/>
                <a:cs typeface="Times New Roman"/>
              </a:rPr>
              <a:t>And </a:t>
            </a:r>
            <a:r>
              <a:rPr sz="1200" spc="-5" dirty="0">
                <a:latin typeface="Times New Roman"/>
                <a:cs typeface="Times New Roman"/>
              </a:rPr>
              <a:t>A2P </a:t>
            </a:r>
            <a:r>
              <a:rPr sz="1200" dirty="0">
                <a:latin typeface="Times New Roman"/>
                <a:cs typeface="Times New Roman"/>
              </a:rPr>
              <a:t>supports </a:t>
            </a:r>
            <a:r>
              <a:rPr sz="1200" spc="-5" dirty="0">
                <a:latin typeface="Times New Roman"/>
                <a:cs typeface="Times New Roman"/>
              </a:rPr>
              <a:t>applications </a:t>
            </a:r>
            <a:r>
              <a:rPr sz="1200" dirty="0">
                <a:latin typeface="Times New Roman"/>
                <a:cs typeface="Times New Roman"/>
              </a:rPr>
              <a:t>to </a:t>
            </a:r>
            <a:r>
              <a:rPr sz="1200" spc="-5" dirty="0">
                <a:latin typeface="Times New Roman"/>
                <a:cs typeface="Times New Roman"/>
              </a:rPr>
              <a:t>send messages </a:t>
            </a:r>
            <a:r>
              <a:rPr sz="1200" dirty="0">
                <a:latin typeface="Times New Roman"/>
                <a:cs typeface="Times New Roman"/>
              </a:rPr>
              <a:t>to </a:t>
            </a:r>
            <a:r>
              <a:rPr sz="1200" spc="-5" dirty="0">
                <a:latin typeface="Times New Roman"/>
                <a:cs typeface="Times New Roman"/>
              </a:rPr>
              <a:t>many users </a:t>
            </a:r>
            <a:r>
              <a:rPr sz="1200" dirty="0">
                <a:latin typeface="Times New Roman"/>
                <a:cs typeface="Times New Roman"/>
              </a:rPr>
              <a:t>via  mail, SMS, </a:t>
            </a:r>
            <a:r>
              <a:rPr sz="1200" spc="-5" dirty="0">
                <a:latin typeface="Times New Roman"/>
                <a:cs typeface="Times New Roman"/>
              </a:rPr>
              <a:t>etc. For instance, </a:t>
            </a:r>
            <a:r>
              <a:rPr sz="1200" dirty="0">
                <a:latin typeface="Times New Roman"/>
                <a:cs typeface="Times New Roman"/>
              </a:rPr>
              <a:t>you can </a:t>
            </a:r>
            <a:r>
              <a:rPr sz="1200" spc="-5" dirty="0">
                <a:latin typeface="Times New Roman"/>
                <a:cs typeface="Times New Roman"/>
              </a:rPr>
              <a:t>send </a:t>
            </a:r>
            <a:r>
              <a:rPr sz="1200" dirty="0">
                <a:latin typeface="Times New Roman"/>
                <a:cs typeface="Times New Roman"/>
              </a:rPr>
              <a:t>up to </a:t>
            </a:r>
            <a:r>
              <a:rPr sz="1200" spc="-5" dirty="0">
                <a:latin typeface="Times New Roman"/>
                <a:cs typeface="Times New Roman"/>
              </a:rPr>
              <a:t>ten messages </a:t>
            </a:r>
            <a:r>
              <a:rPr sz="1200" dirty="0">
                <a:latin typeface="Times New Roman"/>
                <a:cs typeface="Times New Roman"/>
              </a:rPr>
              <a:t>in a single API </a:t>
            </a:r>
            <a:r>
              <a:rPr sz="1200" spc="-5" dirty="0">
                <a:latin typeface="Times New Roman"/>
                <a:cs typeface="Times New Roman"/>
              </a:rPr>
              <a:t>request. </a:t>
            </a:r>
            <a:r>
              <a:rPr sz="1200" dirty="0">
                <a:latin typeface="Times New Roman"/>
                <a:cs typeface="Times New Roman"/>
              </a:rPr>
              <a:t>With  </a:t>
            </a:r>
            <a:r>
              <a:rPr sz="1200" spc="-5" dirty="0">
                <a:latin typeface="Times New Roman"/>
                <a:cs typeface="Times New Roman"/>
              </a:rPr>
              <a:t>effective filtering </a:t>
            </a:r>
            <a:r>
              <a:rPr sz="1200" dirty="0">
                <a:latin typeface="Times New Roman"/>
                <a:cs typeface="Times New Roman"/>
              </a:rPr>
              <a:t>systems, </a:t>
            </a:r>
            <a:r>
              <a:rPr sz="1200" spc="-5" dirty="0">
                <a:latin typeface="Times New Roman"/>
                <a:cs typeface="Times New Roman"/>
              </a:rPr>
              <a:t>subscribers will </a:t>
            </a:r>
            <a:r>
              <a:rPr sz="1200" dirty="0">
                <a:latin typeface="Times New Roman"/>
                <a:cs typeface="Times New Roman"/>
              </a:rPr>
              <a:t>receive </a:t>
            </a:r>
            <a:r>
              <a:rPr sz="1200" spc="-5" dirty="0">
                <a:latin typeface="Times New Roman"/>
                <a:cs typeface="Times New Roman"/>
              </a:rPr>
              <a:t>messages </a:t>
            </a:r>
            <a:r>
              <a:rPr sz="1200" dirty="0">
                <a:latin typeface="Times New Roman"/>
                <a:cs typeface="Times New Roman"/>
              </a:rPr>
              <a:t>that </a:t>
            </a:r>
            <a:r>
              <a:rPr sz="1200" spc="-5" dirty="0">
                <a:latin typeface="Times New Roman"/>
                <a:cs typeface="Times New Roman"/>
              </a:rPr>
              <a:t>they are interested</a:t>
            </a:r>
            <a:r>
              <a:rPr sz="1200" spc="100" dirty="0">
                <a:latin typeface="Times New Roman"/>
                <a:cs typeface="Times New Roman"/>
              </a:rPr>
              <a:t> </a:t>
            </a:r>
            <a:r>
              <a:rPr sz="1200" dirty="0">
                <a:latin typeface="Times New Roman"/>
                <a:cs typeface="Times New Roman"/>
              </a:rPr>
              <a:t>in.</a:t>
            </a:r>
            <a:endParaRPr sz="1200">
              <a:latin typeface="Times New Roman"/>
              <a:cs typeface="Times New Roman"/>
            </a:endParaRPr>
          </a:p>
          <a:p>
            <a:pPr marL="102235" marR="156845">
              <a:lnSpc>
                <a:spcPts val="1380"/>
              </a:lnSpc>
            </a:pPr>
            <a:r>
              <a:rPr sz="1200" spc="-5" dirty="0">
                <a:latin typeface="Times New Roman"/>
                <a:cs typeface="Times New Roman"/>
              </a:rPr>
              <a:t>Besides,</a:t>
            </a:r>
            <a:r>
              <a:rPr sz="1200" spc="-5" dirty="0">
                <a:latin typeface="Times New Roman"/>
                <a:cs typeface="Times New Roman"/>
                <a:hlinkClick r:id="rId2"/>
              </a:rPr>
              <a:t> Amazon SNS </a:t>
            </a:r>
            <a:r>
              <a:rPr sz="1200" dirty="0">
                <a:latin typeface="Times New Roman"/>
                <a:cs typeface="Times New Roman"/>
              </a:rPr>
              <a:t>works </a:t>
            </a:r>
            <a:r>
              <a:rPr sz="1200" spc="-5" dirty="0">
                <a:latin typeface="Times New Roman"/>
                <a:cs typeface="Times New Roman"/>
              </a:rPr>
              <a:t>alongside Amazon SQS </a:t>
            </a:r>
            <a:r>
              <a:rPr sz="1200" dirty="0">
                <a:latin typeface="Times New Roman"/>
                <a:cs typeface="Times New Roman"/>
              </a:rPr>
              <a:t>to </a:t>
            </a:r>
            <a:r>
              <a:rPr sz="1200" spc="-5" dirty="0">
                <a:latin typeface="Times New Roman"/>
                <a:cs typeface="Times New Roman"/>
              </a:rPr>
              <a:t>deliver messages accurately and  consistently.</a:t>
            </a:r>
            <a:endParaRPr sz="1200">
              <a:latin typeface="Times New Roman"/>
              <a:cs typeface="Times New Roman"/>
            </a:endParaRPr>
          </a:p>
        </p:txBody>
      </p:sp>
      <p:sp>
        <p:nvSpPr>
          <p:cNvPr id="5" name="object 5"/>
          <p:cNvSpPr txBox="1"/>
          <p:nvPr/>
        </p:nvSpPr>
        <p:spPr>
          <a:xfrm>
            <a:off x="902004" y="8295893"/>
            <a:ext cx="5657215" cy="74930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16. </a:t>
            </a:r>
            <a:r>
              <a:rPr sz="1200" spc="-5" dirty="0">
                <a:latin typeface="Times New Roman"/>
                <a:cs typeface="Times New Roman"/>
              </a:rPr>
              <a:t>Amazon</a:t>
            </a:r>
            <a:r>
              <a:rPr sz="1200" spc="-80" dirty="0">
                <a:latin typeface="Times New Roman"/>
                <a:cs typeface="Times New Roman"/>
              </a:rPr>
              <a:t> </a:t>
            </a:r>
            <a:r>
              <a:rPr sz="1200" dirty="0">
                <a:latin typeface="Times New Roman"/>
                <a:cs typeface="Times New Roman"/>
              </a:rPr>
              <a:t>EBS</a:t>
            </a:r>
            <a:endParaRPr sz="1200">
              <a:latin typeface="Times New Roman"/>
              <a:cs typeface="Times New Roman"/>
            </a:endParaRPr>
          </a:p>
          <a:p>
            <a:pPr>
              <a:lnSpc>
                <a:spcPct val="100000"/>
              </a:lnSpc>
              <a:spcBef>
                <a:spcPts val="40"/>
              </a:spcBef>
            </a:pPr>
            <a:endParaRPr sz="1300">
              <a:latin typeface="Times New Roman"/>
              <a:cs typeface="Times New Roman"/>
            </a:endParaRPr>
          </a:p>
          <a:p>
            <a:pPr marL="12700" marR="5080" indent="76200">
              <a:lnSpc>
                <a:spcPts val="1380"/>
              </a:lnSpc>
            </a:pPr>
            <a:r>
              <a:rPr sz="1200" spc="-5" dirty="0">
                <a:latin typeface="Times New Roman"/>
                <a:cs typeface="Times New Roman"/>
              </a:rPr>
              <a:t>Amazon </a:t>
            </a:r>
            <a:r>
              <a:rPr sz="1200" dirty="0">
                <a:latin typeface="Times New Roman"/>
                <a:cs typeface="Times New Roman"/>
              </a:rPr>
              <a:t>Elastic </a:t>
            </a:r>
            <a:r>
              <a:rPr sz="1200" spc="-5" dirty="0">
                <a:latin typeface="Times New Roman"/>
                <a:cs typeface="Times New Roman"/>
              </a:rPr>
              <a:t>Block </a:t>
            </a:r>
            <a:r>
              <a:rPr sz="1200" dirty="0">
                <a:latin typeface="Times New Roman"/>
                <a:cs typeface="Times New Roman"/>
              </a:rPr>
              <a:t>Store </a:t>
            </a:r>
            <a:r>
              <a:rPr sz="1200" spc="-5" dirty="0">
                <a:latin typeface="Times New Roman"/>
                <a:cs typeface="Times New Roman"/>
              </a:rPr>
              <a:t>(EBS) is </a:t>
            </a:r>
            <a:r>
              <a:rPr sz="1200" dirty="0">
                <a:latin typeface="Times New Roman"/>
                <a:cs typeface="Times New Roman"/>
              </a:rPr>
              <a:t>a block </a:t>
            </a:r>
            <a:r>
              <a:rPr sz="1200" spc="-5" dirty="0">
                <a:latin typeface="Times New Roman"/>
                <a:cs typeface="Times New Roman"/>
              </a:rPr>
              <a:t>storage service. </a:t>
            </a:r>
            <a:r>
              <a:rPr sz="1200" spc="-10" dirty="0">
                <a:latin typeface="Times New Roman"/>
                <a:cs typeface="Times New Roman"/>
              </a:rPr>
              <a:t>It </a:t>
            </a:r>
            <a:r>
              <a:rPr sz="1200" dirty="0">
                <a:latin typeface="Times New Roman"/>
                <a:cs typeface="Times New Roman"/>
              </a:rPr>
              <a:t>supports </a:t>
            </a:r>
            <a:r>
              <a:rPr sz="1200" spc="-5" dirty="0">
                <a:latin typeface="Times New Roman"/>
                <a:cs typeface="Times New Roman"/>
              </a:rPr>
              <a:t>scaling </a:t>
            </a:r>
            <a:r>
              <a:rPr sz="1200" spc="5" dirty="0">
                <a:latin typeface="Times New Roman"/>
                <a:cs typeface="Times New Roman"/>
              </a:rPr>
              <a:t>high-  </a:t>
            </a:r>
            <a:r>
              <a:rPr sz="1200" spc="-5" dirty="0">
                <a:latin typeface="Times New Roman"/>
                <a:cs typeface="Times New Roman"/>
              </a:rPr>
              <a:t>performance workloads </a:t>
            </a:r>
            <a:r>
              <a:rPr sz="1200" dirty="0">
                <a:latin typeface="Times New Roman"/>
                <a:cs typeface="Times New Roman"/>
              </a:rPr>
              <a:t>such </a:t>
            </a:r>
            <a:r>
              <a:rPr sz="1200" spc="-5" dirty="0">
                <a:latin typeface="Times New Roman"/>
                <a:cs typeface="Times New Roman"/>
              </a:rPr>
              <a:t>as SAP, Oracle, and Microsoft products. </a:t>
            </a:r>
            <a:r>
              <a:rPr sz="1200" dirty="0">
                <a:latin typeface="Times New Roman"/>
                <a:cs typeface="Times New Roman"/>
              </a:rPr>
              <a:t>And it </a:t>
            </a:r>
            <a:r>
              <a:rPr sz="1200" spc="-5" dirty="0">
                <a:latin typeface="Times New Roman"/>
                <a:cs typeface="Times New Roman"/>
              </a:rPr>
              <a:t>provides</a:t>
            </a:r>
            <a:r>
              <a:rPr sz="1200" spc="215" dirty="0">
                <a:latin typeface="Times New Roman"/>
                <a:cs typeface="Times New Roman"/>
              </a:rPr>
              <a:t> </a:t>
            </a:r>
            <a:r>
              <a:rPr sz="1200" spc="-5" dirty="0">
                <a:latin typeface="Times New Roman"/>
                <a:cs typeface="Times New Roman"/>
              </a:rPr>
              <a:t>better</a:t>
            </a:r>
            <a:endParaRPr sz="1200">
              <a:latin typeface="Times New Roman"/>
              <a:cs typeface="Times New Roman"/>
            </a:endParaRPr>
          </a:p>
        </p:txBody>
      </p:sp>
      <p:sp>
        <p:nvSpPr>
          <p:cNvPr id="6" name="object 6"/>
          <p:cNvSpPr/>
          <p:nvPr/>
        </p:nvSpPr>
        <p:spPr>
          <a:xfrm>
            <a:off x="3209035" y="1076553"/>
            <a:ext cx="1182652" cy="102061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3583430" y="4281306"/>
            <a:ext cx="733810" cy="73360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3615054" y="7377734"/>
            <a:ext cx="762000" cy="76194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04" y="436880"/>
            <a:ext cx="5971540" cy="1188720"/>
          </a:xfrm>
          <a:prstGeom prst="rect">
            <a:avLst/>
          </a:prstGeom>
        </p:spPr>
        <p:txBody>
          <a:bodyPr vert="horz" wrap="square" lIns="0" tIns="12700" rIns="0" bIns="0" rtlCol="0">
            <a:spAutoFit/>
          </a:bodyPr>
          <a:lstStyle/>
          <a:p>
            <a:pPr marR="5080" algn="r">
              <a:lnSpc>
                <a:spcPct val="100000"/>
              </a:lnSpc>
              <a:spcBef>
                <a:spcPts val="100"/>
              </a:spcBef>
            </a:pPr>
            <a:r>
              <a:rPr sz="1100" dirty="0">
                <a:latin typeface="Carlito"/>
                <a:cs typeface="Carlito"/>
              </a:rPr>
              <a:t>14</a:t>
            </a:r>
            <a:endParaRPr sz="1100">
              <a:latin typeface="Carlito"/>
              <a:cs typeface="Carlito"/>
            </a:endParaRPr>
          </a:p>
          <a:p>
            <a:pPr>
              <a:lnSpc>
                <a:spcPct val="100000"/>
              </a:lnSpc>
            </a:pPr>
            <a:endParaRPr sz="1100">
              <a:latin typeface="Carlito"/>
              <a:cs typeface="Carlito"/>
            </a:endParaRPr>
          </a:p>
          <a:p>
            <a:pPr>
              <a:lnSpc>
                <a:spcPct val="100000"/>
              </a:lnSpc>
              <a:spcBef>
                <a:spcPts val="30"/>
              </a:spcBef>
            </a:pPr>
            <a:endParaRPr sz="800">
              <a:latin typeface="Carlito"/>
              <a:cs typeface="Carlito"/>
            </a:endParaRPr>
          </a:p>
          <a:p>
            <a:pPr marL="12700" marR="29845">
              <a:lnSpc>
                <a:spcPts val="1380"/>
              </a:lnSpc>
              <a:spcBef>
                <a:spcPts val="5"/>
              </a:spcBef>
            </a:pPr>
            <a:r>
              <a:rPr sz="1200" spc="-5" dirty="0">
                <a:latin typeface="Times New Roman"/>
                <a:cs typeface="Times New Roman"/>
              </a:rPr>
              <a:t>protection against </a:t>
            </a:r>
            <a:r>
              <a:rPr sz="1200" dirty="0">
                <a:latin typeface="Times New Roman"/>
                <a:cs typeface="Times New Roman"/>
              </a:rPr>
              <a:t>failures up to </a:t>
            </a:r>
            <a:r>
              <a:rPr sz="1200" spc="-5" dirty="0">
                <a:latin typeface="Times New Roman"/>
                <a:cs typeface="Times New Roman"/>
              </a:rPr>
              <a:t>99.999%. </a:t>
            </a:r>
            <a:r>
              <a:rPr sz="1200" spc="-10" dirty="0">
                <a:latin typeface="Times New Roman"/>
                <a:cs typeface="Times New Roman"/>
              </a:rPr>
              <a:t>It </a:t>
            </a:r>
            <a:r>
              <a:rPr sz="1200" dirty="0">
                <a:latin typeface="Times New Roman"/>
                <a:cs typeface="Times New Roman"/>
              </a:rPr>
              <a:t>helps to </a:t>
            </a:r>
            <a:r>
              <a:rPr sz="1200" spc="-5" dirty="0">
                <a:latin typeface="Times New Roman"/>
                <a:cs typeface="Times New Roman"/>
              </a:rPr>
              <a:t>resize </a:t>
            </a:r>
            <a:r>
              <a:rPr sz="1200" dirty="0">
                <a:latin typeface="Times New Roman"/>
                <a:cs typeface="Times New Roman"/>
              </a:rPr>
              <a:t>clusters </a:t>
            </a:r>
            <a:r>
              <a:rPr sz="1200" spc="-5" dirty="0">
                <a:latin typeface="Times New Roman"/>
                <a:cs typeface="Times New Roman"/>
              </a:rPr>
              <a:t>for </a:t>
            </a:r>
            <a:r>
              <a:rPr sz="1200" dirty="0">
                <a:latin typeface="Times New Roman"/>
                <a:cs typeface="Times New Roman"/>
              </a:rPr>
              <a:t>big </a:t>
            </a:r>
            <a:r>
              <a:rPr sz="1200" spc="-5" dirty="0">
                <a:latin typeface="Times New Roman"/>
                <a:cs typeface="Times New Roman"/>
              </a:rPr>
              <a:t>data analytics engines  such as Hadoop and </a:t>
            </a:r>
            <a:r>
              <a:rPr sz="1200" dirty="0">
                <a:latin typeface="Times New Roman"/>
                <a:cs typeface="Times New Roman"/>
              </a:rPr>
              <a:t>Spark. </a:t>
            </a:r>
            <a:r>
              <a:rPr sz="1200" spc="-5" dirty="0">
                <a:latin typeface="Times New Roman"/>
                <a:cs typeface="Times New Roman"/>
              </a:rPr>
              <a:t>Also, </a:t>
            </a:r>
            <a:r>
              <a:rPr sz="1200" dirty="0">
                <a:latin typeface="Times New Roman"/>
                <a:cs typeface="Times New Roman"/>
              </a:rPr>
              <a:t>you </a:t>
            </a:r>
            <a:r>
              <a:rPr sz="1200" spc="-5" dirty="0">
                <a:latin typeface="Times New Roman"/>
                <a:cs typeface="Times New Roman"/>
              </a:rPr>
              <a:t>can </a:t>
            </a:r>
            <a:r>
              <a:rPr sz="1200" dirty="0">
                <a:latin typeface="Times New Roman"/>
                <a:cs typeface="Times New Roman"/>
              </a:rPr>
              <a:t>build </a:t>
            </a:r>
            <a:r>
              <a:rPr sz="1200" spc="-5" dirty="0">
                <a:latin typeface="Times New Roman"/>
                <a:cs typeface="Times New Roman"/>
              </a:rPr>
              <a:t>storage volumes, </a:t>
            </a:r>
            <a:r>
              <a:rPr sz="1200" dirty="0">
                <a:latin typeface="Times New Roman"/>
                <a:cs typeface="Times New Roman"/>
              </a:rPr>
              <a:t>optimize </a:t>
            </a:r>
            <a:r>
              <a:rPr sz="1200" spc="-5" dirty="0">
                <a:latin typeface="Times New Roman"/>
                <a:cs typeface="Times New Roman"/>
              </a:rPr>
              <a:t>storage performance,  and reduce costs. </a:t>
            </a:r>
            <a:r>
              <a:rPr sz="1200" dirty="0">
                <a:latin typeface="Times New Roman"/>
                <a:cs typeface="Times New Roman"/>
              </a:rPr>
              <a:t>Amazon EBS’s </a:t>
            </a:r>
            <a:r>
              <a:rPr sz="1200" spc="-5" dirty="0">
                <a:latin typeface="Times New Roman"/>
                <a:cs typeface="Times New Roman"/>
              </a:rPr>
              <a:t>lifecycle management creates policies </a:t>
            </a:r>
            <a:r>
              <a:rPr sz="1200" dirty="0">
                <a:latin typeface="Times New Roman"/>
                <a:cs typeface="Times New Roman"/>
              </a:rPr>
              <a:t>that help </a:t>
            </a:r>
            <a:r>
              <a:rPr sz="1200" spc="-5" dirty="0">
                <a:latin typeface="Times New Roman"/>
                <a:cs typeface="Times New Roman"/>
              </a:rPr>
              <a:t>create and  manage </a:t>
            </a:r>
            <a:r>
              <a:rPr sz="1200" dirty="0">
                <a:latin typeface="Times New Roman"/>
                <a:cs typeface="Times New Roman"/>
              </a:rPr>
              <a:t>backups</a:t>
            </a:r>
            <a:r>
              <a:rPr sz="1200" spc="-5" dirty="0">
                <a:latin typeface="Times New Roman"/>
                <a:cs typeface="Times New Roman"/>
              </a:rPr>
              <a:t> effectively.</a:t>
            </a:r>
            <a:endParaRPr sz="1200">
              <a:latin typeface="Times New Roman"/>
              <a:cs typeface="Times New Roman"/>
            </a:endParaRPr>
          </a:p>
        </p:txBody>
      </p:sp>
      <p:sp>
        <p:nvSpPr>
          <p:cNvPr id="3" name="object 3"/>
          <p:cNvSpPr txBox="1"/>
          <p:nvPr/>
        </p:nvSpPr>
        <p:spPr>
          <a:xfrm>
            <a:off x="902004" y="2709418"/>
            <a:ext cx="5769610" cy="127698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17. </a:t>
            </a:r>
            <a:r>
              <a:rPr sz="1200" spc="-5" dirty="0">
                <a:latin typeface="Times New Roman"/>
                <a:cs typeface="Times New Roman"/>
              </a:rPr>
              <a:t>Amazon</a:t>
            </a:r>
            <a:r>
              <a:rPr sz="1200" spc="-70" dirty="0">
                <a:latin typeface="Times New Roman"/>
                <a:cs typeface="Times New Roman"/>
              </a:rPr>
              <a:t> </a:t>
            </a:r>
            <a:r>
              <a:rPr sz="1200" spc="-5" dirty="0">
                <a:latin typeface="Times New Roman"/>
                <a:cs typeface="Times New Roman"/>
              </a:rPr>
              <a:t>Kinesis</a:t>
            </a:r>
            <a:endParaRPr sz="1200">
              <a:latin typeface="Times New Roman"/>
              <a:cs typeface="Times New Roman"/>
            </a:endParaRPr>
          </a:p>
          <a:p>
            <a:pPr>
              <a:lnSpc>
                <a:spcPct val="100000"/>
              </a:lnSpc>
              <a:spcBef>
                <a:spcPts val="55"/>
              </a:spcBef>
            </a:pPr>
            <a:endParaRPr sz="1300">
              <a:latin typeface="Times New Roman"/>
              <a:cs typeface="Times New Roman"/>
            </a:endParaRPr>
          </a:p>
          <a:p>
            <a:pPr marL="12700" marR="5080" indent="76200">
              <a:lnSpc>
                <a:spcPts val="1380"/>
              </a:lnSpc>
            </a:pPr>
            <a:r>
              <a:rPr sz="1200" spc="-10" dirty="0">
                <a:latin typeface="Times New Roman"/>
                <a:cs typeface="Times New Roman"/>
              </a:rPr>
              <a:t>It </a:t>
            </a:r>
            <a:r>
              <a:rPr sz="1200" spc="-5" dirty="0">
                <a:latin typeface="Times New Roman"/>
                <a:cs typeface="Times New Roman"/>
              </a:rPr>
              <a:t>is </a:t>
            </a:r>
            <a:r>
              <a:rPr sz="1200" dirty="0">
                <a:latin typeface="Times New Roman"/>
                <a:cs typeface="Times New Roman"/>
              </a:rPr>
              <a:t>the </a:t>
            </a:r>
            <a:r>
              <a:rPr sz="1200" spc="-5" dirty="0">
                <a:latin typeface="Times New Roman"/>
                <a:cs typeface="Times New Roman"/>
              </a:rPr>
              <a:t>AWS service </a:t>
            </a:r>
            <a:r>
              <a:rPr sz="1200" dirty="0">
                <a:latin typeface="Times New Roman"/>
                <a:cs typeface="Times New Roman"/>
              </a:rPr>
              <a:t>that </a:t>
            </a:r>
            <a:r>
              <a:rPr sz="1200" spc="-5" dirty="0">
                <a:latin typeface="Times New Roman"/>
                <a:cs typeface="Times New Roman"/>
              </a:rPr>
              <a:t>analyses </a:t>
            </a:r>
            <a:r>
              <a:rPr sz="1200" dirty="0">
                <a:latin typeface="Times New Roman"/>
                <a:cs typeface="Times New Roman"/>
              </a:rPr>
              <a:t>video </a:t>
            </a:r>
            <a:r>
              <a:rPr sz="1200" spc="-5" dirty="0">
                <a:latin typeface="Times New Roman"/>
                <a:cs typeface="Times New Roman"/>
              </a:rPr>
              <a:t>as well as data streams. Amazon Kinesis collects,  processes, and analyzes </a:t>
            </a:r>
            <a:r>
              <a:rPr sz="1200" dirty="0">
                <a:latin typeface="Times New Roman"/>
                <a:cs typeface="Times New Roman"/>
              </a:rPr>
              <a:t>all types of </a:t>
            </a:r>
            <a:r>
              <a:rPr sz="1200" spc="-5" dirty="0">
                <a:latin typeface="Times New Roman"/>
                <a:cs typeface="Times New Roman"/>
              </a:rPr>
              <a:t>streaming </a:t>
            </a:r>
            <a:r>
              <a:rPr sz="1200" dirty="0">
                <a:latin typeface="Times New Roman"/>
                <a:cs typeface="Times New Roman"/>
              </a:rPr>
              <a:t>data. </a:t>
            </a:r>
            <a:r>
              <a:rPr sz="1200" spc="-5" dirty="0">
                <a:latin typeface="Times New Roman"/>
                <a:cs typeface="Times New Roman"/>
              </a:rPr>
              <a:t>Here, </a:t>
            </a:r>
            <a:r>
              <a:rPr sz="1200" dirty="0">
                <a:latin typeface="Times New Roman"/>
                <a:cs typeface="Times New Roman"/>
              </a:rPr>
              <a:t>the data </a:t>
            </a:r>
            <a:r>
              <a:rPr sz="1200" spc="-5" dirty="0">
                <a:latin typeface="Times New Roman"/>
                <a:cs typeface="Times New Roman"/>
              </a:rPr>
              <a:t>may </a:t>
            </a:r>
            <a:r>
              <a:rPr sz="1200" spc="5" dirty="0">
                <a:latin typeface="Times New Roman"/>
                <a:cs typeface="Times New Roman"/>
              </a:rPr>
              <a:t>be </a:t>
            </a:r>
            <a:r>
              <a:rPr sz="1200" dirty="0">
                <a:latin typeface="Times New Roman"/>
                <a:cs typeface="Times New Roman"/>
              </a:rPr>
              <a:t>audio, </a:t>
            </a:r>
            <a:r>
              <a:rPr sz="1200" spc="-5" dirty="0">
                <a:latin typeface="Times New Roman"/>
                <a:cs typeface="Times New Roman"/>
              </a:rPr>
              <a:t>video,  application </a:t>
            </a:r>
            <a:r>
              <a:rPr sz="1200" dirty="0">
                <a:latin typeface="Times New Roman"/>
                <a:cs typeface="Times New Roman"/>
              </a:rPr>
              <a:t>logs, </a:t>
            </a:r>
            <a:r>
              <a:rPr sz="1200" spc="-5" dirty="0">
                <a:latin typeface="Times New Roman"/>
                <a:cs typeface="Times New Roman"/>
              </a:rPr>
              <a:t>website clickstreams, </a:t>
            </a:r>
            <a:r>
              <a:rPr sz="1200" dirty="0">
                <a:latin typeface="Times New Roman"/>
                <a:cs typeface="Times New Roman"/>
              </a:rPr>
              <a:t>and IoT telemetry. </a:t>
            </a:r>
            <a:r>
              <a:rPr sz="1200" spc="-5" dirty="0">
                <a:latin typeface="Times New Roman"/>
                <a:cs typeface="Times New Roman"/>
              </a:rPr>
              <a:t>Then, </a:t>
            </a:r>
            <a:r>
              <a:rPr sz="1200" dirty="0">
                <a:latin typeface="Times New Roman"/>
                <a:cs typeface="Times New Roman"/>
              </a:rPr>
              <a:t>it generates </a:t>
            </a:r>
            <a:r>
              <a:rPr sz="1200" spc="-5" dirty="0">
                <a:latin typeface="Times New Roman"/>
                <a:cs typeface="Times New Roman"/>
              </a:rPr>
              <a:t>real-time insights  </a:t>
            </a:r>
            <a:r>
              <a:rPr sz="1200" dirty="0">
                <a:latin typeface="Times New Roman"/>
                <a:cs typeface="Times New Roman"/>
              </a:rPr>
              <a:t>within </a:t>
            </a:r>
            <a:r>
              <a:rPr sz="1200" spc="-5" dirty="0">
                <a:latin typeface="Times New Roman"/>
                <a:cs typeface="Times New Roman"/>
              </a:rPr>
              <a:t>seconds once </a:t>
            </a:r>
            <a:r>
              <a:rPr sz="1200" dirty="0">
                <a:latin typeface="Times New Roman"/>
                <a:cs typeface="Times New Roman"/>
              </a:rPr>
              <a:t>the </a:t>
            </a:r>
            <a:r>
              <a:rPr sz="1200" spc="-5" dirty="0">
                <a:latin typeface="Times New Roman"/>
                <a:cs typeface="Times New Roman"/>
              </a:rPr>
              <a:t>data has arrived. With </a:t>
            </a:r>
            <a:r>
              <a:rPr sz="1200" dirty="0">
                <a:latin typeface="Times New Roman"/>
                <a:cs typeface="Times New Roman"/>
              </a:rPr>
              <a:t>the </a:t>
            </a:r>
            <a:r>
              <a:rPr sz="1200" spc="-5" dirty="0">
                <a:latin typeface="Times New Roman"/>
                <a:cs typeface="Times New Roman"/>
              </a:rPr>
              <a:t>help </a:t>
            </a:r>
            <a:r>
              <a:rPr sz="1200" dirty="0">
                <a:latin typeface="Times New Roman"/>
                <a:cs typeface="Times New Roman"/>
              </a:rPr>
              <a:t>of </a:t>
            </a:r>
            <a:r>
              <a:rPr sz="1200" spc="-5" dirty="0">
                <a:latin typeface="Times New Roman"/>
                <a:cs typeface="Times New Roman"/>
              </a:rPr>
              <a:t>Amazon </a:t>
            </a:r>
            <a:r>
              <a:rPr sz="1200" dirty="0">
                <a:latin typeface="Times New Roman"/>
                <a:cs typeface="Times New Roman"/>
              </a:rPr>
              <a:t>Kinesis, you </a:t>
            </a:r>
            <a:r>
              <a:rPr sz="1200" spc="-5" dirty="0">
                <a:latin typeface="Times New Roman"/>
                <a:cs typeface="Times New Roman"/>
              </a:rPr>
              <a:t>could stream  and process </a:t>
            </a:r>
            <a:r>
              <a:rPr sz="1200" dirty="0">
                <a:latin typeface="Times New Roman"/>
                <a:cs typeface="Times New Roman"/>
              </a:rPr>
              <a:t>a large quantity of </a:t>
            </a:r>
            <a:r>
              <a:rPr sz="1200" spc="-5" dirty="0">
                <a:latin typeface="Times New Roman"/>
                <a:cs typeface="Times New Roman"/>
              </a:rPr>
              <a:t>real-time data </a:t>
            </a:r>
            <a:r>
              <a:rPr sz="1200" dirty="0">
                <a:latin typeface="Times New Roman"/>
                <a:cs typeface="Times New Roman"/>
              </a:rPr>
              <a:t>with </a:t>
            </a:r>
            <a:r>
              <a:rPr sz="1200" spc="-5" dirty="0">
                <a:latin typeface="Times New Roman"/>
                <a:cs typeface="Times New Roman"/>
              </a:rPr>
              <a:t>low latencies, </a:t>
            </a:r>
            <a:r>
              <a:rPr sz="1200" dirty="0">
                <a:latin typeface="Times New Roman"/>
                <a:cs typeface="Times New Roman"/>
              </a:rPr>
              <a:t>very</a:t>
            </a:r>
            <a:r>
              <a:rPr sz="1200" spc="40" dirty="0">
                <a:latin typeface="Times New Roman"/>
                <a:cs typeface="Times New Roman"/>
              </a:rPr>
              <a:t> </a:t>
            </a:r>
            <a:r>
              <a:rPr sz="1200" dirty="0">
                <a:latin typeface="Times New Roman"/>
                <a:cs typeface="Times New Roman"/>
              </a:rPr>
              <a:t>simply.</a:t>
            </a:r>
            <a:endParaRPr sz="1200">
              <a:latin typeface="Times New Roman"/>
              <a:cs typeface="Times New Roman"/>
            </a:endParaRPr>
          </a:p>
        </p:txBody>
      </p:sp>
      <p:sp>
        <p:nvSpPr>
          <p:cNvPr id="4" name="object 4"/>
          <p:cNvSpPr txBox="1"/>
          <p:nvPr/>
        </p:nvSpPr>
        <p:spPr>
          <a:xfrm>
            <a:off x="902004" y="5070475"/>
            <a:ext cx="5947410" cy="127698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18. </a:t>
            </a:r>
            <a:r>
              <a:rPr sz="1200" spc="-5" dirty="0">
                <a:latin typeface="Times New Roman"/>
                <a:cs typeface="Times New Roman"/>
              </a:rPr>
              <a:t>Amazon Elastic </a:t>
            </a:r>
            <a:r>
              <a:rPr sz="1200" dirty="0">
                <a:latin typeface="Times New Roman"/>
                <a:cs typeface="Times New Roman"/>
              </a:rPr>
              <a:t>File System</a:t>
            </a:r>
            <a:r>
              <a:rPr sz="1200" spc="-80" dirty="0">
                <a:latin typeface="Times New Roman"/>
                <a:cs typeface="Times New Roman"/>
              </a:rPr>
              <a:t> </a:t>
            </a:r>
            <a:r>
              <a:rPr sz="1200" spc="-5" dirty="0">
                <a:latin typeface="Times New Roman"/>
                <a:cs typeface="Times New Roman"/>
              </a:rPr>
              <a:t>(EFS)</a:t>
            </a:r>
            <a:endParaRPr sz="1200">
              <a:latin typeface="Times New Roman"/>
              <a:cs typeface="Times New Roman"/>
            </a:endParaRPr>
          </a:p>
          <a:p>
            <a:pPr>
              <a:lnSpc>
                <a:spcPct val="100000"/>
              </a:lnSpc>
              <a:spcBef>
                <a:spcPts val="55"/>
              </a:spcBef>
            </a:pPr>
            <a:endParaRPr sz="1300">
              <a:latin typeface="Times New Roman"/>
              <a:cs typeface="Times New Roman"/>
            </a:endParaRPr>
          </a:p>
          <a:p>
            <a:pPr marL="12700" marR="5080" indent="76200">
              <a:lnSpc>
                <a:spcPts val="1380"/>
              </a:lnSpc>
            </a:pPr>
            <a:r>
              <a:rPr sz="1200" spc="-5" dirty="0">
                <a:latin typeface="Times New Roman"/>
                <a:cs typeface="Times New Roman"/>
              </a:rPr>
              <a:t>Amazon EFS is </a:t>
            </a:r>
            <a:r>
              <a:rPr sz="1200" dirty="0">
                <a:latin typeface="Times New Roman"/>
                <a:cs typeface="Times New Roman"/>
              </a:rPr>
              <a:t>the fully </a:t>
            </a:r>
            <a:r>
              <a:rPr sz="1200" spc="-5" dirty="0">
                <a:latin typeface="Times New Roman"/>
                <a:cs typeface="Times New Roman"/>
              </a:rPr>
              <a:t>managed </a:t>
            </a:r>
            <a:r>
              <a:rPr sz="1200" dirty="0">
                <a:latin typeface="Times New Roman"/>
                <a:cs typeface="Times New Roman"/>
              </a:rPr>
              <a:t>file </a:t>
            </a:r>
            <a:r>
              <a:rPr sz="1200" spc="-5" dirty="0">
                <a:latin typeface="Times New Roman"/>
                <a:cs typeface="Times New Roman"/>
              </a:rPr>
              <a:t>system </a:t>
            </a:r>
            <a:r>
              <a:rPr sz="1200" dirty="0">
                <a:latin typeface="Times New Roman"/>
                <a:cs typeface="Times New Roman"/>
              </a:rPr>
              <a:t>for </a:t>
            </a:r>
            <a:r>
              <a:rPr sz="1200" spc="-5" dirty="0">
                <a:latin typeface="Times New Roman"/>
                <a:cs typeface="Times New Roman"/>
              </a:rPr>
              <a:t>Amazon </a:t>
            </a:r>
            <a:r>
              <a:rPr sz="1200" dirty="0">
                <a:latin typeface="Times New Roman"/>
                <a:cs typeface="Times New Roman"/>
              </a:rPr>
              <a:t>EC2. And it </a:t>
            </a:r>
            <a:r>
              <a:rPr sz="1200" spc="-5" dirty="0">
                <a:latin typeface="Times New Roman"/>
                <a:cs typeface="Times New Roman"/>
              </a:rPr>
              <a:t>is </a:t>
            </a:r>
            <a:r>
              <a:rPr sz="1200" dirty="0">
                <a:latin typeface="Times New Roman"/>
                <a:cs typeface="Times New Roman"/>
              </a:rPr>
              <a:t>a simple </a:t>
            </a:r>
            <a:r>
              <a:rPr sz="1200" spc="-5" dirty="0">
                <a:latin typeface="Times New Roman"/>
                <a:cs typeface="Times New Roman"/>
              </a:rPr>
              <a:t>and  serverless elastic file </a:t>
            </a:r>
            <a:r>
              <a:rPr sz="1200" dirty="0">
                <a:latin typeface="Times New Roman"/>
                <a:cs typeface="Times New Roman"/>
              </a:rPr>
              <a:t>system. You </a:t>
            </a:r>
            <a:r>
              <a:rPr sz="1200" spc="-5" dirty="0">
                <a:latin typeface="Times New Roman"/>
                <a:cs typeface="Times New Roman"/>
              </a:rPr>
              <a:t>can create and </a:t>
            </a:r>
            <a:r>
              <a:rPr sz="1200" dirty="0">
                <a:latin typeface="Times New Roman"/>
                <a:cs typeface="Times New Roman"/>
              </a:rPr>
              <a:t>configure file </a:t>
            </a:r>
            <a:r>
              <a:rPr sz="1200" spc="-5" dirty="0">
                <a:latin typeface="Times New Roman"/>
                <a:cs typeface="Times New Roman"/>
              </a:rPr>
              <a:t>systems </a:t>
            </a:r>
            <a:r>
              <a:rPr sz="1200" dirty="0">
                <a:latin typeface="Times New Roman"/>
                <a:cs typeface="Times New Roman"/>
              </a:rPr>
              <a:t>without provisioning,  </a:t>
            </a:r>
            <a:r>
              <a:rPr sz="1200" spc="-5" dirty="0">
                <a:latin typeface="Times New Roman"/>
                <a:cs typeface="Times New Roman"/>
              </a:rPr>
              <a:t>deploying, patching, and maintenance </a:t>
            </a:r>
            <a:r>
              <a:rPr sz="1200" dirty="0">
                <a:latin typeface="Times New Roman"/>
                <a:cs typeface="Times New Roman"/>
              </a:rPr>
              <a:t>using Amazon </a:t>
            </a:r>
            <a:r>
              <a:rPr sz="1200" spc="-5" dirty="0">
                <a:latin typeface="Times New Roman"/>
                <a:cs typeface="Times New Roman"/>
              </a:rPr>
              <a:t>EFS. Here, files </a:t>
            </a:r>
            <a:r>
              <a:rPr sz="1200" dirty="0">
                <a:latin typeface="Times New Roman"/>
                <a:cs typeface="Times New Roman"/>
              </a:rPr>
              <a:t>can </a:t>
            </a:r>
            <a:r>
              <a:rPr sz="1200" spc="5" dirty="0">
                <a:latin typeface="Times New Roman"/>
                <a:cs typeface="Times New Roman"/>
              </a:rPr>
              <a:t>be </a:t>
            </a:r>
            <a:r>
              <a:rPr sz="1200" spc="-5" dirty="0">
                <a:latin typeface="Times New Roman"/>
                <a:cs typeface="Times New Roman"/>
              </a:rPr>
              <a:t>added and deleted  as per </a:t>
            </a:r>
            <a:r>
              <a:rPr sz="1200" dirty="0">
                <a:latin typeface="Times New Roman"/>
                <a:cs typeface="Times New Roman"/>
              </a:rPr>
              <a:t>the scaling </a:t>
            </a:r>
            <a:r>
              <a:rPr sz="1200" spc="-5" dirty="0">
                <a:latin typeface="Times New Roman"/>
                <a:cs typeface="Times New Roman"/>
              </a:rPr>
              <a:t>needs. Especially, </a:t>
            </a:r>
            <a:r>
              <a:rPr sz="1200" dirty="0">
                <a:latin typeface="Times New Roman"/>
                <a:cs typeface="Times New Roman"/>
              </a:rPr>
              <a:t>you </a:t>
            </a:r>
            <a:r>
              <a:rPr sz="1200" spc="-5" dirty="0">
                <a:latin typeface="Times New Roman"/>
                <a:cs typeface="Times New Roman"/>
              </a:rPr>
              <a:t>can </a:t>
            </a:r>
            <a:r>
              <a:rPr sz="1200" dirty="0">
                <a:latin typeface="Times New Roman"/>
                <a:cs typeface="Times New Roman"/>
              </a:rPr>
              <a:t>pay only for the </a:t>
            </a:r>
            <a:r>
              <a:rPr sz="1200" spc="-5" dirty="0">
                <a:latin typeface="Times New Roman"/>
                <a:cs typeface="Times New Roman"/>
              </a:rPr>
              <a:t>used space, </a:t>
            </a:r>
            <a:r>
              <a:rPr sz="1200" dirty="0">
                <a:latin typeface="Times New Roman"/>
                <a:cs typeface="Times New Roman"/>
              </a:rPr>
              <a:t>hence this </a:t>
            </a:r>
            <a:r>
              <a:rPr sz="1200" spc="-5" dirty="0">
                <a:latin typeface="Times New Roman"/>
                <a:cs typeface="Times New Roman"/>
              </a:rPr>
              <a:t>service helps  </a:t>
            </a:r>
            <a:r>
              <a:rPr sz="1200" dirty="0">
                <a:latin typeface="Times New Roman"/>
                <a:cs typeface="Times New Roman"/>
              </a:rPr>
              <a:t>to </a:t>
            </a:r>
            <a:r>
              <a:rPr sz="1200" spc="-5" dirty="0">
                <a:latin typeface="Times New Roman"/>
                <a:cs typeface="Times New Roman"/>
              </a:rPr>
              <a:t>reduce</a:t>
            </a:r>
            <a:r>
              <a:rPr sz="1200" dirty="0">
                <a:latin typeface="Times New Roman"/>
                <a:cs typeface="Times New Roman"/>
              </a:rPr>
              <a:t> </a:t>
            </a:r>
            <a:r>
              <a:rPr sz="1200" spc="-5" dirty="0">
                <a:latin typeface="Times New Roman"/>
                <a:cs typeface="Times New Roman"/>
              </a:rPr>
              <a:t>costs.</a:t>
            </a:r>
            <a:endParaRPr sz="1200">
              <a:latin typeface="Times New Roman"/>
              <a:cs typeface="Times New Roman"/>
            </a:endParaRPr>
          </a:p>
        </p:txBody>
      </p:sp>
      <p:sp>
        <p:nvSpPr>
          <p:cNvPr id="5" name="object 5"/>
          <p:cNvSpPr/>
          <p:nvPr/>
        </p:nvSpPr>
        <p:spPr>
          <a:xfrm>
            <a:off x="3615054" y="1793811"/>
            <a:ext cx="762000" cy="76142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615054" y="4154411"/>
            <a:ext cx="762000" cy="761504"/>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3394426" y="6667693"/>
            <a:ext cx="983673" cy="139242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04838" y="436880"/>
            <a:ext cx="16891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15</a:t>
            </a:r>
            <a:endParaRPr sz="1100">
              <a:latin typeface="Carlito"/>
              <a:cs typeface="Carlito"/>
            </a:endParaRPr>
          </a:p>
        </p:txBody>
      </p:sp>
      <p:sp>
        <p:nvSpPr>
          <p:cNvPr id="3" name="object 3"/>
          <p:cNvSpPr txBox="1"/>
          <p:nvPr/>
        </p:nvSpPr>
        <p:spPr>
          <a:xfrm>
            <a:off x="902004" y="891285"/>
            <a:ext cx="5937885" cy="145224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19. </a:t>
            </a:r>
            <a:r>
              <a:rPr sz="1200" spc="-35" dirty="0">
                <a:latin typeface="Times New Roman"/>
                <a:cs typeface="Times New Roman"/>
              </a:rPr>
              <a:t>AWS</a:t>
            </a:r>
            <a:r>
              <a:rPr sz="1200" spc="-80" dirty="0">
                <a:latin typeface="Times New Roman"/>
                <a:cs typeface="Times New Roman"/>
              </a:rPr>
              <a:t> </a:t>
            </a:r>
            <a:r>
              <a:rPr sz="1200" spc="-5" dirty="0">
                <a:latin typeface="Times New Roman"/>
                <a:cs typeface="Times New Roman"/>
              </a:rPr>
              <a:t>IAM</a:t>
            </a:r>
            <a:endParaRPr sz="1200">
              <a:latin typeface="Times New Roman"/>
              <a:cs typeface="Times New Roman"/>
            </a:endParaRPr>
          </a:p>
          <a:p>
            <a:pPr>
              <a:lnSpc>
                <a:spcPct val="100000"/>
              </a:lnSpc>
              <a:spcBef>
                <a:spcPts val="50"/>
              </a:spcBef>
            </a:pPr>
            <a:endParaRPr sz="1300">
              <a:latin typeface="Times New Roman"/>
              <a:cs typeface="Times New Roman"/>
            </a:endParaRPr>
          </a:p>
          <a:p>
            <a:pPr marL="12700" marR="5080" indent="76200">
              <a:lnSpc>
                <a:spcPts val="1380"/>
              </a:lnSpc>
            </a:pPr>
            <a:r>
              <a:rPr sz="1200" spc="-10" dirty="0">
                <a:latin typeface="Times New Roman"/>
                <a:cs typeface="Times New Roman"/>
              </a:rPr>
              <a:t>It </a:t>
            </a:r>
            <a:r>
              <a:rPr sz="1200" spc="-5" dirty="0">
                <a:latin typeface="Times New Roman"/>
                <a:cs typeface="Times New Roman"/>
              </a:rPr>
              <a:t>is </a:t>
            </a:r>
            <a:r>
              <a:rPr sz="1200" dirty="0">
                <a:latin typeface="Times New Roman"/>
                <a:cs typeface="Times New Roman"/>
              </a:rPr>
              <a:t>the </a:t>
            </a:r>
            <a:r>
              <a:rPr sz="1200" spc="-5" dirty="0">
                <a:latin typeface="Times New Roman"/>
                <a:cs typeface="Times New Roman"/>
              </a:rPr>
              <a:t>Identity </a:t>
            </a:r>
            <a:r>
              <a:rPr sz="1200" dirty="0">
                <a:latin typeface="Times New Roman"/>
                <a:cs typeface="Times New Roman"/>
              </a:rPr>
              <a:t>and </a:t>
            </a:r>
            <a:r>
              <a:rPr sz="1200" spc="-5" dirty="0">
                <a:latin typeface="Times New Roman"/>
                <a:cs typeface="Times New Roman"/>
              </a:rPr>
              <a:t>Access Management (IAM) service offered </a:t>
            </a:r>
            <a:r>
              <a:rPr sz="1200" dirty="0">
                <a:latin typeface="Times New Roman"/>
                <a:cs typeface="Times New Roman"/>
              </a:rPr>
              <a:t>by </a:t>
            </a:r>
            <a:r>
              <a:rPr sz="1200" spc="-5" dirty="0">
                <a:latin typeface="Times New Roman"/>
                <a:cs typeface="Times New Roman"/>
              </a:rPr>
              <a:t>AWS </a:t>
            </a:r>
            <a:r>
              <a:rPr sz="1200" dirty="0">
                <a:latin typeface="Times New Roman"/>
                <a:cs typeface="Times New Roman"/>
              </a:rPr>
              <a:t>to </a:t>
            </a:r>
            <a:r>
              <a:rPr sz="1200" spc="-5" dirty="0">
                <a:latin typeface="Times New Roman"/>
                <a:cs typeface="Times New Roman"/>
              </a:rPr>
              <a:t>securely access </a:t>
            </a:r>
            <a:r>
              <a:rPr sz="1200" dirty="0">
                <a:latin typeface="Times New Roman"/>
                <a:cs typeface="Times New Roman"/>
              </a:rPr>
              <a:t>the  </a:t>
            </a:r>
            <a:r>
              <a:rPr sz="1200" spc="-5" dirty="0">
                <a:latin typeface="Times New Roman"/>
                <a:cs typeface="Times New Roman"/>
              </a:rPr>
              <a:t>applications and resources. </a:t>
            </a:r>
            <a:r>
              <a:rPr sz="1200" spc="-10" dirty="0">
                <a:latin typeface="Times New Roman"/>
                <a:cs typeface="Times New Roman"/>
              </a:rPr>
              <a:t>It </a:t>
            </a:r>
            <a:r>
              <a:rPr sz="1200" spc="-5" dirty="0">
                <a:latin typeface="Times New Roman"/>
                <a:cs typeface="Times New Roman"/>
              </a:rPr>
              <a:t>regulates access </a:t>
            </a:r>
            <a:r>
              <a:rPr sz="1200" dirty="0">
                <a:latin typeface="Times New Roman"/>
                <a:cs typeface="Times New Roman"/>
              </a:rPr>
              <a:t>to </a:t>
            </a:r>
            <a:r>
              <a:rPr sz="1200" spc="-5" dirty="0">
                <a:latin typeface="Times New Roman"/>
                <a:cs typeface="Times New Roman"/>
              </a:rPr>
              <a:t>various resources </a:t>
            </a:r>
            <a:r>
              <a:rPr sz="1200" dirty="0">
                <a:latin typeface="Times New Roman"/>
                <a:cs typeface="Times New Roman"/>
              </a:rPr>
              <a:t>based </a:t>
            </a:r>
            <a:r>
              <a:rPr sz="1200" spc="5" dirty="0">
                <a:latin typeface="Times New Roman"/>
                <a:cs typeface="Times New Roman"/>
              </a:rPr>
              <a:t>on </a:t>
            </a:r>
            <a:r>
              <a:rPr sz="1200" spc="-5" dirty="0">
                <a:latin typeface="Times New Roman"/>
                <a:cs typeface="Times New Roman"/>
              </a:rPr>
              <a:t>roles and access  policies; as </a:t>
            </a:r>
            <a:r>
              <a:rPr sz="1200" dirty="0">
                <a:latin typeface="Times New Roman"/>
                <a:cs typeface="Times New Roman"/>
              </a:rPr>
              <a:t>a </a:t>
            </a:r>
            <a:r>
              <a:rPr sz="1200" spc="-5" dirty="0">
                <a:latin typeface="Times New Roman"/>
                <a:cs typeface="Times New Roman"/>
              </a:rPr>
              <a:t>result, </a:t>
            </a:r>
            <a:r>
              <a:rPr sz="1200" dirty="0">
                <a:latin typeface="Times New Roman"/>
                <a:cs typeface="Times New Roman"/>
              </a:rPr>
              <a:t>you </a:t>
            </a:r>
            <a:r>
              <a:rPr sz="1200" spc="-5" dirty="0">
                <a:latin typeface="Times New Roman"/>
                <a:cs typeface="Times New Roman"/>
              </a:rPr>
              <a:t>can </a:t>
            </a:r>
            <a:r>
              <a:rPr sz="1200" dirty="0">
                <a:latin typeface="Times New Roman"/>
                <a:cs typeface="Times New Roman"/>
              </a:rPr>
              <a:t>achieve a fine-grained </a:t>
            </a:r>
            <a:r>
              <a:rPr sz="1200" spc="-5" dirty="0">
                <a:latin typeface="Times New Roman"/>
                <a:cs typeface="Times New Roman"/>
              </a:rPr>
              <a:t>access control </a:t>
            </a:r>
            <a:r>
              <a:rPr sz="1200" dirty="0">
                <a:latin typeface="Times New Roman"/>
                <a:cs typeface="Times New Roman"/>
              </a:rPr>
              <a:t>on your </a:t>
            </a:r>
            <a:r>
              <a:rPr sz="1200" spc="-5" dirty="0">
                <a:latin typeface="Times New Roman"/>
                <a:cs typeface="Times New Roman"/>
              </a:rPr>
              <a:t>resources. </a:t>
            </a:r>
            <a:r>
              <a:rPr sz="1200" dirty="0">
                <a:latin typeface="Times New Roman"/>
                <a:cs typeface="Times New Roman"/>
              </a:rPr>
              <a:t>The </a:t>
            </a:r>
            <a:r>
              <a:rPr sz="1200" spc="-5" dirty="0">
                <a:latin typeface="Times New Roman"/>
                <a:cs typeface="Times New Roman"/>
              </a:rPr>
              <a:t>AWS  IAM access analyzer </a:t>
            </a:r>
            <a:r>
              <a:rPr sz="1200" dirty="0">
                <a:latin typeface="Times New Roman"/>
                <a:cs typeface="Times New Roman"/>
              </a:rPr>
              <a:t>helps </a:t>
            </a:r>
            <a:r>
              <a:rPr sz="1200" spc="-5" dirty="0">
                <a:latin typeface="Times New Roman"/>
                <a:cs typeface="Times New Roman"/>
              </a:rPr>
              <a:t>streamline </a:t>
            </a:r>
            <a:r>
              <a:rPr sz="1200" dirty="0">
                <a:latin typeface="Times New Roman"/>
                <a:cs typeface="Times New Roman"/>
              </a:rPr>
              <a:t>permission </a:t>
            </a:r>
            <a:r>
              <a:rPr sz="1200" spc="-5" dirty="0">
                <a:latin typeface="Times New Roman"/>
                <a:cs typeface="Times New Roman"/>
              </a:rPr>
              <a:t>management </a:t>
            </a:r>
            <a:r>
              <a:rPr sz="1200" dirty="0">
                <a:latin typeface="Times New Roman"/>
                <a:cs typeface="Times New Roman"/>
              </a:rPr>
              <a:t>through setting, </a:t>
            </a:r>
            <a:r>
              <a:rPr sz="1200" spc="-5" dirty="0">
                <a:latin typeface="Times New Roman"/>
                <a:cs typeface="Times New Roman"/>
              </a:rPr>
              <a:t>verifying, and  refining. </a:t>
            </a:r>
            <a:r>
              <a:rPr sz="1200" spc="-10" dirty="0">
                <a:latin typeface="Times New Roman"/>
                <a:cs typeface="Times New Roman"/>
              </a:rPr>
              <a:t>In </a:t>
            </a:r>
            <a:r>
              <a:rPr sz="1200" spc="-5" dirty="0">
                <a:latin typeface="Times New Roman"/>
                <a:cs typeface="Times New Roman"/>
              </a:rPr>
              <a:t>addition, </a:t>
            </a:r>
            <a:r>
              <a:rPr sz="1200" dirty="0">
                <a:latin typeface="Times New Roman"/>
                <a:cs typeface="Times New Roman"/>
              </a:rPr>
              <a:t>AWS </a:t>
            </a:r>
            <a:r>
              <a:rPr sz="1200" spc="-10" dirty="0">
                <a:latin typeface="Times New Roman"/>
                <a:cs typeface="Times New Roman"/>
              </a:rPr>
              <a:t>IAM </a:t>
            </a:r>
            <a:r>
              <a:rPr sz="1200" spc="-5" dirty="0">
                <a:latin typeface="Times New Roman"/>
                <a:cs typeface="Times New Roman"/>
              </a:rPr>
              <a:t>attribute-based access control </a:t>
            </a:r>
            <a:r>
              <a:rPr sz="1200" dirty="0">
                <a:latin typeface="Times New Roman"/>
                <a:cs typeface="Times New Roman"/>
              </a:rPr>
              <a:t>helps create </a:t>
            </a:r>
            <a:r>
              <a:rPr sz="1200" spc="-5" dirty="0">
                <a:latin typeface="Times New Roman"/>
                <a:cs typeface="Times New Roman"/>
              </a:rPr>
              <a:t>fine-grained  permissions based </a:t>
            </a:r>
            <a:r>
              <a:rPr sz="1200" dirty="0">
                <a:latin typeface="Times New Roman"/>
                <a:cs typeface="Times New Roman"/>
              </a:rPr>
              <a:t>on user </a:t>
            </a:r>
            <a:r>
              <a:rPr sz="1200" spc="-5" dirty="0">
                <a:latin typeface="Times New Roman"/>
                <a:cs typeface="Times New Roman"/>
              </a:rPr>
              <a:t>attributes </a:t>
            </a:r>
            <a:r>
              <a:rPr sz="1200" dirty="0">
                <a:latin typeface="Times New Roman"/>
                <a:cs typeface="Times New Roman"/>
              </a:rPr>
              <a:t>such </a:t>
            </a:r>
            <a:r>
              <a:rPr sz="1200" spc="-10" dirty="0">
                <a:latin typeface="Times New Roman"/>
                <a:cs typeface="Times New Roman"/>
              </a:rPr>
              <a:t>as </a:t>
            </a:r>
            <a:r>
              <a:rPr sz="1200" dirty="0">
                <a:latin typeface="Times New Roman"/>
                <a:cs typeface="Times New Roman"/>
              </a:rPr>
              <a:t>department, job </a:t>
            </a:r>
            <a:r>
              <a:rPr sz="1200" spc="-5" dirty="0">
                <a:latin typeface="Times New Roman"/>
                <a:cs typeface="Times New Roman"/>
              </a:rPr>
              <a:t>role, team </a:t>
            </a:r>
            <a:r>
              <a:rPr sz="1200" dirty="0">
                <a:latin typeface="Times New Roman"/>
                <a:cs typeface="Times New Roman"/>
              </a:rPr>
              <a:t>name,</a:t>
            </a:r>
            <a:r>
              <a:rPr sz="1200" spc="55" dirty="0">
                <a:latin typeface="Times New Roman"/>
                <a:cs typeface="Times New Roman"/>
              </a:rPr>
              <a:t> </a:t>
            </a:r>
            <a:r>
              <a:rPr sz="1200" spc="-5" dirty="0">
                <a:latin typeface="Times New Roman"/>
                <a:cs typeface="Times New Roman"/>
              </a:rPr>
              <a:t>etc.</a:t>
            </a:r>
            <a:endParaRPr sz="1200">
              <a:latin typeface="Times New Roman"/>
              <a:cs typeface="Times New Roman"/>
            </a:endParaRPr>
          </a:p>
        </p:txBody>
      </p:sp>
      <p:sp>
        <p:nvSpPr>
          <p:cNvPr id="4" name="object 4"/>
          <p:cNvSpPr txBox="1"/>
          <p:nvPr/>
        </p:nvSpPr>
        <p:spPr>
          <a:xfrm>
            <a:off x="902004" y="3503803"/>
            <a:ext cx="5891530" cy="1802764"/>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20. </a:t>
            </a:r>
            <a:r>
              <a:rPr sz="1200" spc="-5" dirty="0">
                <a:latin typeface="Times New Roman"/>
                <a:cs typeface="Times New Roman"/>
              </a:rPr>
              <a:t>Amazon</a:t>
            </a:r>
            <a:r>
              <a:rPr sz="1200" spc="-80" dirty="0">
                <a:latin typeface="Times New Roman"/>
                <a:cs typeface="Times New Roman"/>
              </a:rPr>
              <a:t> </a:t>
            </a:r>
            <a:r>
              <a:rPr sz="1200" spc="-5" dirty="0">
                <a:latin typeface="Times New Roman"/>
                <a:cs typeface="Times New Roman"/>
              </a:rPr>
              <a:t>SQS</a:t>
            </a:r>
            <a:endParaRPr sz="1200">
              <a:latin typeface="Times New Roman"/>
              <a:cs typeface="Times New Roman"/>
            </a:endParaRPr>
          </a:p>
          <a:p>
            <a:pPr>
              <a:lnSpc>
                <a:spcPct val="100000"/>
              </a:lnSpc>
              <a:spcBef>
                <a:spcPts val="15"/>
              </a:spcBef>
            </a:pPr>
            <a:endParaRPr sz="1300">
              <a:latin typeface="Times New Roman"/>
              <a:cs typeface="Times New Roman"/>
            </a:endParaRPr>
          </a:p>
          <a:p>
            <a:pPr marL="12700" marR="5080" indent="76200">
              <a:lnSpc>
                <a:spcPct val="95900"/>
              </a:lnSpc>
            </a:pPr>
            <a:r>
              <a:rPr sz="1200" spc="-5" dirty="0">
                <a:latin typeface="Times New Roman"/>
                <a:cs typeface="Times New Roman"/>
              </a:rPr>
              <a:t>Amazon SQS is </a:t>
            </a:r>
            <a:r>
              <a:rPr sz="1200" dirty="0">
                <a:latin typeface="Times New Roman"/>
                <a:cs typeface="Times New Roman"/>
              </a:rPr>
              <a:t>a fully </a:t>
            </a:r>
            <a:r>
              <a:rPr sz="1200" spc="-5" dirty="0">
                <a:latin typeface="Times New Roman"/>
                <a:cs typeface="Times New Roman"/>
              </a:rPr>
              <a:t>managed </a:t>
            </a:r>
            <a:r>
              <a:rPr sz="1200" dirty="0">
                <a:latin typeface="Times New Roman"/>
                <a:cs typeface="Times New Roman"/>
              </a:rPr>
              <a:t>message queuing </a:t>
            </a:r>
            <a:r>
              <a:rPr sz="1200" spc="-5" dirty="0">
                <a:latin typeface="Times New Roman"/>
                <a:cs typeface="Times New Roman"/>
              </a:rPr>
              <a:t>service. </a:t>
            </a:r>
            <a:r>
              <a:rPr sz="1200" dirty="0">
                <a:latin typeface="Times New Roman"/>
                <a:cs typeface="Times New Roman"/>
              </a:rPr>
              <a:t>There </a:t>
            </a:r>
            <a:r>
              <a:rPr sz="1200" spc="-5" dirty="0">
                <a:latin typeface="Times New Roman"/>
                <a:cs typeface="Times New Roman"/>
              </a:rPr>
              <a:t>are two </a:t>
            </a:r>
            <a:r>
              <a:rPr sz="1200" dirty="0">
                <a:latin typeface="Times New Roman"/>
                <a:cs typeface="Times New Roman"/>
              </a:rPr>
              <a:t>types of </a:t>
            </a:r>
            <a:r>
              <a:rPr sz="1200" spc="-5" dirty="0">
                <a:latin typeface="Times New Roman"/>
                <a:cs typeface="Times New Roman"/>
              </a:rPr>
              <a:t>message  queuing services: </a:t>
            </a:r>
            <a:r>
              <a:rPr sz="1200" dirty="0">
                <a:latin typeface="Times New Roman"/>
                <a:cs typeface="Times New Roman"/>
              </a:rPr>
              <a:t>SQS </a:t>
            </a:r>
            <a:r>
              <a:rPr sz="1200" spc="-5" dirty="0">
                <a:latin typeface="Times New Roman"/>
                <a:cs typeface="Times New Roman"/>
              </a:rPr>
              <a:t>Standard and SQS FIFO. Here, </a:t>
            </a:r>
            <a:r>
              <a:rPr sz="1200" dirty="0">
                <a:latin typeface="Times New Roman"/>
                <a:cs typeface="Times New Roman"/>
              </a:rPr>
              <a:t>the </a:t>
            </a:r>
            <a:r>
              <a:rPr sz="1200" spc="-5" dirty="0">
                <a:latin typeface="Times New Roman"/>
                <a:cs typeface="Times New Roman"/>
              </a:rPr>
              <a:t>SQS </a:t>
            </a:r>
            <a:r>
              <a:rPr sz="1200" dirty="0">
                <a:latin typeface="Times New Roman"/>
                <a:cs typeface="Times New Roman"/>
              </a:rPr>
              <a:t>standard </a:t>
            </a:r>
            <a:r>
              <a:rPr sz="1200" spc="-5" dirty="0">
                <a:latin typeface="Times New Roman"/>
                <a:cs typeface="Times New Roman"/>
              </a:rPr>
              <a:t>offers features such as  </a:t>
            </a:r>
            <a:r>
              <a:rPr sz="1200" dirty="0">
                <a:latin typeface="Times New Roman"/>
                <a:cs typeface="Times New Roman"/>
              </a:rPr>
              <a:t>maximum throughput, </a:t>
            </a:r>
            <a:r>
              <a:rPr sz="1200" spc="-5" dirty="0">
                <a:latin typeface="Times New Roman"/>
                <a:cs typeface="Times New Roman"/>
              </a:rPr>
              <a:t>best-effort </a:t>
            </a:r>
            <a:r>
              <a:rPr sz="1200" dirty="0">
                <a:latin typeface="Times New Roman"/>
                <a:cs typeface="Times New Roman"/>
              </a:rPr>
              <a:t>ordering, </a:t>
            </a:r>
            <a:r>
              <a:rPr sz="1200" spc="-5" dirty="0">
                <a:latin typeface="Times New Roman"/>
                <a:cs typeface="Times New Roman"/>
              </a:rPr>
              <a:t>and </a:t>
            </a:r>
            <a:r>
              <a:rPr sz="1200" dirty="0">
                <a:latin typeface="Times New Roman"/>
                <a:cs typeface="Times New Roman"/>
              </a:rPr>
              <a:t>quick </a:t>
            </a:r>
            <a:r>
              <a:rPr sz="1200" spc="-5" dirty="0">
                <a:latin typeface="Times New Roman"/>
                <a:cs typeface="Times New Roman"/>
              </a:rPr>
              <a:t>delivery. And SQS FIFO processes  messages </a:t>
            </a:r>
            <a:r>
              <a:rPr sz="1200" dirty="0">
                <a:latin typeface="Times New Roman"/>
                <a:cs typeface="Times New Roman"/>
              </a:rPr>
              <a:t>only once in the </a:t>
            </a:r>
            <a:r>
              <a:rPr sz="1200" spc="-5" dirty="0">
                <a:latin typeface="Times New Roman"/>
                <a:cs typeface="Times New Roman"/>
              </a:rPr>
              <a:t>same order </a:t>
            </a:r>
            <a:r>
              <a:rPr sz="1200" dirty="0">
                <a:latin typeface="Times New Roman"/>
                <a:cs typeface="Times New Roman"/>
              </a:rPr>
              <a:t>by </a:t>
            </a:r>
            <a:r>
              <a:rPr sz="1200" spc="-5" dirty="0">
                <a:latin typeface="Times New Roman"/>
                <a:cs typeface="Times New Roman"/>
              </a:rPr>
              <a:t>which </a:t>
            </a:r>
            <a:r>
              <a:rPr sz="1200" dirty="0">
                <a:latin typeface="Times New Roman"/>
                <a:cs typeface="Times New Roman"/>
              </a:rPr>
              <a:t>they </a:t>
            </a:r>
            <a:r>
              <a:rPr sz="1200" spc="-5" dirty="0">
                <a:latin typeface="Times New Roman"/>
                <a:cs typeface="Times New Roman"/>
              </a:rPr>
              <a:t>have </a:t>
            </a:r>
            <a:r>
              <a:rPr sz="1200" dirty="0">
                <a:latin typeface="Times New Roman"/>
                <a:cs typeface="Times New Roman"/>
              </a:rPr>
              <a:t>been </a:t>
            </a:r>
            <a:r>
              <a:rPr sz="1200" spc="-5" dirty="0">
                <a:latin typeface="Times New Roman"/>
                <a:cs typeface="Times New Roman"/>
              </a:rPr>
              <a:t>sent. Also, Amazon SQS allows  decoupling </a:t>
            </a:r>
            <a:r>
              <a:rPr sz="1200" dirty="0">
                <a:latin typeface="Times New Roman"/>
                <a:cs typeface="Times New Roman"/>
              </a:rPr>
              <a:t>or </a:t>
            </a:r>
            <a:r>
              <a:rPr sz="1200" spc="-5" dirty="0">
                <a:latin typeface="Times New Roman"/>
                <a:cs typeface="Times New Roman"/>
              </a:rPr>
              <a:t>scaling microservices, distributed systems, </a:t>
            </a:r>
            <a:r>
              <a:rPr sz="1200" dirty="0">
                <a:latin typeface="Times New Roman"/>
                <a:cs typeface="Times New Roman"/>
              </a:rPr>
              <a:t>and </a:t>
            </a:r>
            <a:r>
              <a:rPr sz="1200" spc="-5" dirty="0">
                <a:latin typeface="Times New Roman"/>
                <a:cs typeface="Times New Roman"/>
              </a:rPr>
              <a:t>serverless applications. </a:t>
            </a:r>
            <a:r>
              <a:rPr sz="1200" spc="-10" dirty="0">
                <a:latin typeface="Times New Roman"/>
                <a:cs typeface="Times New Roman"/>
              </a:rPr>
              <a:t>It </a:t>
            </a:r>
            <a:r>
              <a:rPr sz="1200" dirty="0">
                <a:latin typeface="Times New Roman"/>
                <a:cs typeface="Times New Roman"/>
              </a:rPr>
              <a:t>helps  you </a:t>
            </a:r>
            <a:r>
              <a:rPr sz="1200" spc="-5" dirty="0">
                <a:latin typeface="Times New Roman"/>
                <a:cs typeface="Times New Roman"/>
              </a:rPr>
              <a:t>send, receive, and </a:t>
            </a:r>
            <a:r>
              <a:rPr sz="1200" dirty="0">
                <a:latin typeface="Times New Roman"/>
                <a:cs typeface="Times New Roman"/>
              </a:rPr>
              <a:t>manage </a:t>
            </a:r>
            <a:r>
              <a:rPr sz="1200" spc="-5" dirty="0">
                <a:latin typeface="Times New Roman"/>
                <a:cs typeface="Times New Roman"/>
              </a:rPr>
              <a:t>messages </a:t>
            </a:r>
            <a:r>
              <a:rPr sz="1200" dirty="0">
                <a:latin typeface="Times New Roman"/>
                <a:cs typeface="Times New Roman"/>
              </a:rPr>
              <a:t>in a large </a:t>
            </a:r>
            <a:r>
              <a:rPr sz="1200" spc="-5" dirty="0">
                <a:latin typeface="Times New Roman"/>
                <a:cs typeface="Times New Roman"/>
              </a:rPr>
              <a:t>volume. Moreover, there is </a:t>
            </a:r>
            <a:r>
              <a:rPr sz="1200" spc="10" dirty="0">
                <a:latin typeface="Times New Roman"/>
                <a:cs typeface="Times New Roman"/>
              </a:rPr>
              <a:t>no </a:t>
            </a:r>
            <a:r>
              <a:rPr sz="1200" spc="-5" dirty="0">
                <a:latin typeface="Times New Roman"/>
                <a:cs typeface="Times New Roman"/>
              </a:rPr>
              <a:t>need </a:t>
            </a:r>
            <a:r>
              <a:rPr sz="1200" dirty="0">
                <a:latin typeface="Times New Roman"/>
                <a:cs typeface="Times New Roman"/>
              </a:rPr>
              <a:t>to install  </a:t>
            </a:r>
            <a:r>
              <a:rPr sz="1200" spc="-5" dirty="0">
                <a:latin typeface="Times New Roman"/>
                <a:cs typeface="Times New Roman"/>
              </a:rPr>
              <a:t>and </a:t>
            </a:r>
            <a:r>
              <a:rPr sz="1200" dirty="0">
                <a:latin typeface="Times New Roman"/>
                <a:cs typeface="Times New Roman"/>
              </a:rPr>
              <a:t>maintain other messaging </a:t>
            </a:r>
            <a:r>
              <a:rPr sz="1200" spc="-5" dirty="0">
                <a:latin typeface="Times New Roman"/>
                <a:cs typeface="Times New Roman"/>
              </a:rPr>
              <a:t>software, reducing </a:t>
            </a:r>
            <a:r>
              <a:rPr sz="1200" dirty="0">
                <a:latin typeface="Times New Roman"/>
                <a:cs typeface="Times New Roman"/>
              </a:rPr>
              <a:t>costs </a:t>
            </a:r>
            <a:r>
              <a:rPr sz="1200" spc="-5" dirty="0">
                <a:latin typeface="Times New Roman"/>
                <a:cs typeface="Times New Roman"/>
              </a:rPr>
              <a:t>significantly. Besides, scaling is carried  </a:t>
            </a:r>
            <a:r>
              <a:rPr sz="1200" dirty="0">
                <a:latin typeface="Times New Roman"/>
                <a:cs typeface="Times New Roman"/>
              </a:rPr>
              <a:t>out </a:t>
            </a:r>
            <a:r>
              <a:rPr sz="1200" spc="-5" dirty="0">
                <a:latin typeface="Times New Roman"/>
                <a:cs typeface="Times New Roman"/>
              </a:rPr>
              <a:t>quickly </a:t>
            </a:r>
            <a:r>
              <a:rPr sz="1200" dirty="0">
                <a:latin typeface="Times New Roman"/>
                <a:cs typeface="Times New Roman"/>
              </a:rPr>
              <a:t>and </a:t>
            </a:r>
            <a:r>
              <a:rPr sz="1200" spc="-5" dirty="0">
                <a:latin typeface="Times New Roman"/>
                <a:cs typeface="Times New Roman"/>
              </a:rPr>
              <a:t>automatically </a:t>
            </a:r>
            <a:r>
              <a:rPr sz="1200" dirty="0">
                <a:latin typeface="Times New Roman"/>
                <a:cs typeface="Times New Roman"/>
              </a:rPr>
              <a:t>in this</a:t>
            </a:r>
            <a:r>
              <a:rPr sz="1200" spc="5" dirty="0">
                <a:latin typeface="Times New Roman"/>
                <a:cs typeface="Times New Roman"/>
              </a:rPr>
              <a:t> </a:t>
            </a:r>
            <a:r>
              <a:rPr sz="1200" spc="-5" dirty="0">
                <a:latin typeface="Times New Roman"/>
                <a:cs typeface="Times New Roman"/>
              </a:rPr>
              <a:t>service.</a:t>
            </a:r>
            <a:endParaRPr sz="1200">
              <a:latin typeface="Times New Roman"/>
              <a:cs typeface="Times New Roman"/>
            </a:endParaRPr>
          </a:p>
        </p:txBody>
      </p:sp>
      <p:sp>
        <p:nvSpPr>
          <p:cNvPr id="5" name="object 5"/>
          <p:cNvSpPr txBox="1"/>
          <p:nvPr/>
        </p:nvSpPr>
        <p:spPr>
          <a:xfrm>
            <a:off x="902004" y="6390513"/>
            <a:ext cx="5922010" cy="145224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21. </a:t>
            </a:r>
            <a:r>
              <a:rPr sz="1200" spc="-5" dirty="0">
                <a:latin typeface="Times New Roman"/>
                <a:cs typeface="Times New Roman"/>
              </a:rPr>
              <a:t>Amazon</a:t>
            </a:r>
            <a:r>
              <a:rPr sz="1200" spc="-80" dirty="0">
                <a:latin typeface="Times New Roman"/>
                <a:cs typeface="Times New Roman"/>
              </a:rPr>
              <a:t> </a:t>
            </a:r>
            <a:r>
              <a:rPr sz="1200" spc="-5" dirty="0">
                <a:latin typeface="Times New Roman"/>
                <a:cs typeface="Times New Roman"/>
              </a:rPr>
              <a:t>RedShift</a:t>
            </a:r>
            <a:endParaRPr sz="1200">
              <a:latin typeface="Times New Roman"/>
              <a:cs typeface="Times New Roman"/>
            </a:endParaRPr>
          </a:p>
          <a:p>
            <a:pPr>
              <a:lnSpc>
                <a:spcPct val="100000"/>
              </a:lnSpc>
              <a:spcBef>
                <a:spcPts val="15"/>
              </a:spcBef>
            </a:pPr>
            <a:endParaRPr sz="1300">
              <a:latin typeface="Times New Roman"/>
              <a:cs typeface="Times New Roman"/>
            </a:endParaRPr>
          </a:p>
          <a:p>
            <a:pPr marL="12700" marR="5080" indent="76200">
              <a:lnSpc>
                <a:spcPct val="95900"/>
              </a:lnSpc>
            </a:pPr>
            <a:r>
              <a:rPr sz="1200" spc="-5" dirty="0">
                <a:latin typeface="Times New Roman"/>
                <a:cs typeface="Times New Roman"/>
              </a:rPr>
              <a:t>Amazon Redshift is </a:t>
            </a:r>
            <a:r>
              <a:rPr sz="1200" dirty="0">
                <a:latin typeface="Times New Roman"/>
                <a:cs typeface="Times New Roman"/>
              </a:rPr>
              <a:t>a quick, </a:t>
            </a:r>
            <a:r>
              <a:rPr sz="1200" spc="-5" dirty="0">
                <a:latin typeface="Times New Roman"/>
                <a:cs typeface="Times New Roman"/>
              </a:rPr>
              <a:t>simple, and cost-effective data </a:t>
            </a:r>
            <a:r>
              <a:rPr sz="1200" dirty="0">
                <a:latin typeface="Times New Roman"/>
                <a:cs typeface="Times New Roman"/>
              </a:rPr>
              <a:t>warehousing </a:t>
            </a:r>
            <a:r>
              <a:rPr sz="1200" spc="-5" dirty="0">
                <a:latin typeface="Times New Roman"/>
                <a:cs typeface="Times New Roman"/>
              </a:rPr>
              <a:t>service. </a:t>
            </a:r>
            <a:r>
              <a:rPr sz="1200" dirty="0">
                <a:latin typeface="Times New Roman"/>
                <a:cs typeface="Times New Roman"/>
              </a:rPr>
              <a:t>You </a:t>
            </a:r>
            <a:r>
              <a:rPr sz="1200" spc="-5" dirty="0">
                <a:latin typeface="Times New Roman"/>
                <a:cs typeface="Times New Roman"/>
              </a:rPr>
              <a:t>can </a:t>
            </a:r>
            <a:r>
              <a:rPr sz="1200" dirty="0">
                <a:latin typeface="Times New Roman"/>
                <a:cs typeface="Times New Roman"/>
              </a:rPr>
              <a:t>gain  </a:t>
            </a:r>
            <a:r>
              <a:rPr sz="1200" spc="-5" dirty="0">
                <a:latin typeface="Times New Roman"/>
                <a:cs typeface="Times New Roman"/>
              </a:rPr>
              <a:t>insights </a:t>
            </a:r>
            <a:r>
              <a:rPr sz="1200" dirty="0">
                <a:latin typeface="Times New Roman"/>
                <a:cs typeface="Times New Roman"/>
              </a:rPr>
              <a:t>about </a:t>
            </a:r>
            <a:r>
              <a:rPr sz="1200" spc="-5" dirty="0">
                <a:latin typeface="Times New Roman"/>
                <a:cs typeface="Times New Roman"/>
              </a:rPr>
              <a:t>cloud </a:t>
            </a:r>
            <a:r>
              <a:rPr sz="1200" dirty="0">
                <a:latin typeface="Times New Roman"/>
                <a:cs typeface="Times New Roman"/>
              </a:rPr>
              <a:t>data </a:t>
            </a:r>
            <a:r>
              <a:rPr sz="1200" spc="-5" dirty="0">
                <a:latin typeface="Times New Roman"/>
                <a:cs typeface="Times New Roman"/>
              </a:rPr>
              <a:t>warehousing </a:t>
            </a:r>
            <a:r>
              <a:rPr sz="1200" dirty="0">
                <a:latin typeface="Times New Roman"/>
                <a:cs typeface="Times New Roman"/>
              </a:rPr>
              <a:t>in an </a:t>
            </a:r>
            <a:r>
              <a:rPr sz="1200" spc="-5" dirty="0">
                <a:latin typeface="Times New Roman"/>
                <a:cs typeface="Times New Roman"/>
              </a:rPr>
              <a:t>easy, faster, and </a:t>
            </a:r>
            <a:r>
              <a:rPr sz="1200" dirty="0">
                <a:latin typeface="Times New Roman"/>
                <a:cs typeface="Times New Roman"/>
              </a:rPr>
              <a:t>more secure way. </a:t>
            </a:r>
            <a:r>
              <a:rPr sz="1200" spc="-10" dirty="0">
                <a:latin typeface="Times New Roman"/>
                <a:cs typeface="Times New Roman"/>
              </a:rPr>
              <a:t>It </a:t>
            </a:r>
            <a:r>
              <a:rPr sz="1200" spc="-5" dirty="0">
                <a:latin typeface="Times New Roman"/>
                <a:cs typeface="Times New Roman"/>
              </a:rPr>
              <a:t>allows analysis  </a:t>
            </a:r>
            <a:r>
              <a:rPr sz="1200" dirty="0">
                <a:latin typeface="Times New Roman"/>
                <a:cs typeface="Times New Roman"/>
              </a:rPr>
              <a:t>of </a:t>
            </a:r>
            <a:r>
              <a:rPr sz="1200" spc="-5" dirty="0">
                <a:latin typeface="Times New Roman"/>
                <a:cs typeface="Times New Roman"/>
              </a:rPr>
              <a:t>all </a:t>
            </a:r>
            <a:r>
              <a:rPr sz="1200" dirty="0">
                <a:latin typeface="Times New Roman"/>
                <a:cs typeface="Times New Roman"/>
              </a:rPr>
              <a:t>the </a:t>
            </a:r>
            <a:r>
              <a:rPr sz="1200" spc="-5" dirty="0">
                <a:latin typeface="Times New Roman"/>
                <a:cs typeface="Times New Roman"/>
              </a:rPr>
              <a:t>data </a:t>
            </a:r>
            <a:r>
              <a:rPr sz="1200" dirty="0">
                <a:latin typeface="Times New Roman"/>
                <a:cs typeface="Times New Roman"/>
              </a:rPr>
              <a:t>in </a:t>
            </a:r>
            <a:r>
              <a:rPr sz="1200" spc="-5" dirty="0">
                <a:latin typeface="Times New Roman"/>
                <a:cs typeface="Times New Roman"/>
              </a:rPr>
              <a:t>operational databases, </a:t>
            </a:r>
            <a:r>
              <a:rPr sz="1200" dirty="0">
                <a:latin typeface="Times New Roman"/>
                <a:cs typeface="Times New Roman"/>
              </a:rPr>
              <a:t>data lakes, </a:t>
            </a:r>
            <a:r>
              <a:rPr sz="1200" spc="-5" dirty="0">
                <a:latin typeface="Times New Roman"/>
                <a:cs typeface="Times New Roman"/>
              </a:rPr>
              <a:t>data warehouses, and </a:t>
            </a:r>
            <a:r>
              <a:rPr sz="1200" dirty="0">
                <a:latin typeface="Times New Roman"/>
                <a:cs typeface="Times New Roman"/>
              </a:rPr>
              <a:t>third-party </a:t>
            </a:r>
            <a:r>
              <a:rPr sz="1200" spc="-5" dirty="0">
                <a:latin typeface="Times New Roman"/>
                <a:cs typeface="Times New Roman"/>
              </a:rPr>
              <a:t>data. </a:t>
            </a:r>
            <a:r>
              <a:rPr sz="1200" dirty="0">
                <a:latin typeface="Times New Roman"/>
                <a:cs typeface="Times New Roman"/>
              </a:rPr>
              <a:t>And  </a:t>
            </a:r>
            <a:r>
              <a:rPr sz="1200" spc="-5" dirty="0">
                <a:latin typeface="Times New Roman"/>
                <a:cs typeface="Times New Roman"/>
              </a:rPr>
              <a:t>Amazon Redshift helps </a:t>
            </a:r>
            <a:r>
              <a:rPr sz="1200" dirty="0">
                <a:latin typeface="Times New Roman"/>
                <a:cs typeface="Times New Roman"/>
              </a:rPr>
              <a:t>analyze a large volume </a:t>
            </a:r>
            <a:r>
              <a:rPr sz="1200" spc="5" dirty="0">
                <a:latin typeface="Times New Roman"/>
                <a:cs typeface="Times New Roman"/>
              </a:rPr>
              <a:t>of </a:t>
            </a:r>
            <a:r>
              <a:rPr sz="1200" spc="-5" dirty="0">
                <a:latin typeface="Times New Roman"/>
                <a:cs typeface="Times New Roman"/>
              </a:rPr>
              <a:t>data and run complex analytical queries. With  its automation capabilities, </a:t>
            </a:r>
            <a:r>
              <a:rPr sz="1200" dirty="0">
                <a:latin typeface="Times New Roman"/>
                <a:cs typeface="Times New Roman"/>
              </a:rPr>
              <a:t>this </a:t>
            </a:r>
            <a:r>
              <a:rPr sz="1200" spc="-5" dirty="0">
                <a:latin typeface="Times New Roman"/>
                <a:cs typeface="Times New Roman"/>
              </a:rPr>
              <a:t>service increases </a:t>
            </a:r>
            <a:r>
              <a:rPr sz="1200" dirty="0">
                <a:latin typeface="Times New Roman"/>
                <a:cs typeface="Times New Roman"/>
              </a:rPr>
              <a:t>query </a:t>
            </a:r>
            <a:r>
              <a:rPr sz="1200" spc="-5" dirty="0">
                <a:latin typeface="Times New Roman"/>
                <a:cs typeface="Times New Roman"/>
              </a:rPr>
              <a:t>speed and provides </a:t>
            </a:r>
            <a:r>
              <a:rPr sz="1200" dirty="0">
                <a:latin typeface="Times New Roman"/>
                <a:cs typeface="Times New Roman"/>
              </a:rPr>
              <a:t>the </a:t>
            </a:r>
            <a:r>
              <a:rPr sz="1200" spc="-5" dirty="0">
                <a:latin typeface="Times New Roman"/>
                <a:cs typeface="Times New Roman"/>
              </a:rPr>
              <a:t>best </a:t>
            </a:r>
            <a:r>
              <a:rPr sz="1200" dirty="0">
                <a:latin typeface="Times New Roman"/>
                <a:cs typeface="Times New Roman"/>
              </a:rPr>
              <a:t>price  </a:t>
            </a:r>
            <a:r>
              <a:rPr sz="1200" spc="-5" dirty="0">
                <a:latin typeface="Times New Roman"/>
                <a:cs typeface="Times New Roman"/>
              </a:rPr>
              <a:t>performance.</a:t>
            </a:r>
            <a:endParaRPr sz="1200">
              <a:latin typeface="Times New Roman"/>
              <a:cs typeface="Times New Roman"/>
            </a:endParaRPr>
          </a:p>
        </p:txBody>
      </p:sp>
      <p:sp>
        <p:nvSpPr>
          <p:cNvPr id="6" name="object 6"/>
          <p:cNvSpPr/>
          <p:nvPr/>
        </p:nvSpPr>
        <p:spPr>
          <a:xfrm>
            <a:off x="3514754" y="2520170"/>
            <a:ext cx="734000" cy="74185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524884" y="5473319"/>
            <a:ext cx="762000" cy="76200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524884" y="8009255"/>
            <a:ext cx="762000" cy="762000"/>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04838" y="436880"/>
            <a:ext cx="16891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16</a:t>
            </a:r>
            <a:endParaRPr sz="1100">
              <a:latin typeface="Carlito"/>
              <a:cs typeface="Carlito"/>
            </a:endParaRPr>
          </a:p>
        </p:txBody>
      </p:sp>
      <p:sp>
        <p:nvSpPr>
          <p:cNvPr id="3" name="object 3"/>
          <p:cNvSpPr txBox="1"/>
          <p:nvPr/>
        </p:nvSpPr>
        <p:spPr>
          <a:xfrm>
            <a:off x="902004" y="891285"/>
            <a:ext cx="5950585" cy="1802764"/>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22. </a:t>
            </a:r>
            <a:r>
              <a:rPr sz="1200" spc="-5" dirty="0">
                <a:latin typeface="Times New Roman"/>
                <a:cs typeface="Times New Roman"/>
              </a:rPr>
              <a:t>Amazon</a:t>
            </a:r>
            <a:r>
              <a:rPr sz="1200" spc="-80" dirty="0">
                <a:latin typeface="Times New Roman"/>
                <a:cs typeface="Times New Roman"/>
              </a:rPr>
              <a:t> </a:t>
            </a:r>
            <a:r>
              <a:rPr sz="1200" dirty="0">
                <a:latin typeface="Times New Roman"/>
                <a:cs typeface="Times New Roman"/>
              </a:rPr>
              <a:t>Cloudwatch</a:t>
            </a:r>
            <a:endParaRPr sz="1200">
              <a:latin typeface="Times New Roman"/>
              <a:cs typeface="Times New Roman"/>
            </a:endParaRPr>
          </a:p>
          <a:p>
            <a:pPr>
              <a:lnSpc>
                <a:spcPct val="100000"/>
              </a:lnSpc>
              <a:spcBef>
                <a:spcPts val="50"/>
              </a:spcBef>
            </a:pPr>
            <a:endParaRPr sz="1300">
              <a:latin typeface="Times New Roman"/>
              <a:cs typeface="Times New Roman"/>
            </a:endParaRPr>
          </a:p>
          <a:p>
            <a:pPr marL="12700" marR="5080" indent="76200">
              <a:lnSpc>
                <a:spcPts val="1380"/>
              </a:lnSpc>
            </a:pPr>
            <a:r>
              <a:rPr sz="1200" dirty="0">
                <a:latin typeface="Times New Roman"/>
                <a:cs typeface="Times New Roman"/>
              </a:rPr>
              <a:t>This </a:t>
            </a:r>
            <a:r>
              <a:rPr sz="1200" spc="-5" dirty="0">
                <a:latin typeface="Times New Roman"/>
                <a:cs typeface="Times New Roman"/>
              </a:rPr>
              <a:t>AWS service </a:t>
            </a:r>
            <a:r>
              <a:rPr sz="1200" dirty="0">
                <a:latin typeface="Times New Roman"/>
                <a:cs typeface="Times New Roman"/>
              </a:rPr>
              <a:t>monitors the </a:t>
            </a:r>
            <a:r>
              <a:rPr sz="1200" spc="-5" dirty="0">
                <a:latin typeface="Times New Roman"/>
                <a:cs typeface="Times New Roman"/>
              </a:rPr>
              <a:t>cloud resources </a:t>
            </a:r>
            <a:r>
              <a:rPr sz="1200" dirty="0">
                <a:latin typeface="Times New Roman"/>
                <a:cs typeface="Times New Roman"/>
              </a:rPr>
              <a:t>and </a:t>
            </a:r>
            <a:r>
              <a:rPr sz="1200" spc="-5" dirty="0">
                <a:latin typeface="Times New Roman"/>
                <a:cs typeface="Times New Roman"/>
              </a:rPr>
              <a:t>applications </a:t>
            </a:r>
            <a:r>
              <a:rPr sz="1200" dirty="0">
                <a:latin typeface="Times New Roman"/>
                <a:cs typeface="Times New Roman"/>
              </a:rPr>
              <a:t>keenly. </a:t>
            </a:r>
            <a:r>
              <a:rPr sz="1200" spc="-10" dirty="0">
                <a:latin typeface="Times New Roman"/>
                <a:cs typeface="Times New Roman"/>
              </a:rPr>
              <a:t>It </a:t>
            </a:r>
            <a:r>
              <a:rPr sz="1200" spc="-5" dirty="0">
                <a:latin typeface="Times New Roman"/>
                <a:cs typeface="Times New Roman"/>
              </a:rPr>
              <a:t>is </a:t>
            </a:r>
            <a:r>
              <a:rPr sz="1200" dirty="0">
                <a:latin typeface="Times New Roman"/>
                <a:cs typeface="Times New Roman"/>
              </a:rPr>
              <a:t>a single </a:t>
            </a:r>
            <a:r>
              <a:rPr sz="1200" spc="-5" dirty="0">
                <a:latin typeface="Times New Roman"/>
                <a:cs typeface="Times New Roman"/>
              </a:rPr>
              <a:t>platform  </a:t>
            </a:r>
            <a:r>
              <a:rPr sz="1200" dirty="0">
                <a:latin typeface="Times New Roman"/>
                <a:cs typeface="Times New Roman"/>
              </a:rPr>
              <a:t>that </a:t>
            </a:r>
            <a:r>
              <a:rPr sz="1200" spc="-5" dirty="0">
                <a:latin typeface="Times New Roman"/>
                <a:cs typeface="Times New Roman"/>
              </a:rPr>
              <a:t>helps </a:t>
            </a:r>
            <a:r>
              <a:rPr sz="1200" dirty="0">
                <a:latin typeface="Times New Roman"/>
                <a:cs typeface="Times New Roman"/>
              </a:rPr>
              <a:t>to monitor </a:t>
            </a:r>
            <a:r>
              <a:rPr sz="1200" spc="-5" dirty="0">
                <a:latin typeface="Times New Roman"/>
                <a:cs typeface="Times New Roman"/>
              </a:rPr>
              <a:t>all AWS resources and applications; </a:t>
            </a:r>
            <a:r>
              <a:rPr sz="1200" dirty="0">
                <a:latin typeface="Times New Roman"/>
                <a:cs typeface="Times New Roman"/>
              </a:rPr>
              <a:t>it </a:t>
            </a:r>
            <a:r>
              <a:rPr sz="1200" spc="-5" dirty="0">
                <a:latin typeface="Times New Roman"/>
                <a:cs typeface="Times New Roman"/>
              </a:rPr>
              <a:t>increases </a:t>
            </a:r>
            <a:r>
              <a:rPr sz="1200" dirty="0">
                <a:latin typeface="Times New Roman"/>
                <a:cs typeface="Times New Roman"/>
              </a:rPr>
              <a:t>visibility to </a:t>
            </a:r>
            <a:r>
              <a:rPr sz="1200" spc="-5" dirty="0">
                <a:latin typeface="Times New Roman"/>
                <a:cs typeface="Times New Roman"/>
              </a:rPr>
              <a:t>respond </a:t>
            </a:r>
            <a:r>
              <a:rPr sz="1200" dirty="0">
                <a:latin typeface="Times New Roman"/>
                <a:cs typeface="Times New Roman"/>
              </a:rPr>
              <a:t>to  </a:t>
            </a:r>
            <a:r>
              <a:rPr sz="1200" spc="-5" dirty="0">
                <a:latin typeface="Times New Roman"/>
                <a:cs typeface="Times New Roman"/>
              </a:rPr>
              <a:t>issues quickly. </a:t>
            </a:r>
            <a:r>
              <a:rPr sz="1200" dirty="0">
                <a:latin typeface="Times New Roman"/>
                <a:cs typeface="Times New Roman"/>
              </a:rPr>
              <a:t>Mainly, </a:t>
            </a:r>
            <a:r>
              <a:rPr sz="1200" spc="-5" dirty="0">
                <a:latin typeface="Times New Roman"/>
                <a:cs typeface="Times New Roman"/>
              </a:rPr>
              <a:t>Amazon Cloudwatch </a:t>
            </a:r>
            <a:r>
              <a:rPr sz="1200" dirty="0">
                <a:latin typeface="Times New Roman"/>
                <a:cs typeface="Times New Roman"/>
              </a:rPr>
              <a:t>provides </a:t>
            </a:r>
            <a:r>
              <a:rPr sz="1200" spc="-5" dirty="0">
                <a:latin typeface="Times New Roman"/>
                <a:cs typeface="Times New Roman"/>
              </a:rPr>
              <a:t>actionable insights </a:t>
            </a:r>
            <a:r>
              <a:rPr sz="1200" dirty="0">
                <a:latin typeface="Times New Roman"/>
                <a:cs typeface="Times New Roman"/>
              </a:rPr>
              <a:t>to </a:t>
            </a:r>
            <a:r>
              <a:rPr sz="1200" spc="-5" dirty="0">
                <a:latin typeface="Times New Roman"/>
                <a:cs typeface="Times New Roman"/>
              </a:rPr>
              <a:t>optimize </a:t>
            </a:r>
            <a:r>
              <a:rPr sz="1200" dirty="0">
                <a:latin typeface="Times New Roman"/>
                <a:cs typeface="Times New Roman"/>
              </a:rPr>
              <a:t>monitoring  </a:t>
            </a:r>
            <a:r>
              <a:rPr sz="1200" spc="-5" dirty="0">
                <a:latin typeface="Times New Roman"/>
                <a:cs typeface="Times New Roman"/>
              </a:rPr>
              <a:t>applications, systemwide performance changes, </a:t>
            </a:r>
            <a:r>
              <a:rPr sz="1200" dirty="0">
                <a:latin typeface="Times New Roman"/>
                <a:cs typeface="Times New Roman"/>
              </a:rPr>
              <a:t>and </a:t>
            </a:r>
            <a:r>
              <a:rPr sz="1200" spc="-5" dirty="0">
                <a:latin typeface="Times New Roman"/>
                <a:cs typeface="Times New Roman"/>
              </a:rPr>
              <a:t>resource utilization. </a:t>
            </a:r>
            <a:r>
              <a:rPr sz="1200" dirty="0">
                <a:latin typeface="Times New Roman"/>
                <a:cs typeface="Times New Roman"/>
              </a:rPr>
              <a:t>And you </a:t>
            </a:r>
            <a:r>
              <a:rPr sz="1200" spc="-5" dirty="0">
                <a:latin typeface="Times New Roman"/>
                <a:cs typeface="Times New Roman"/>
              </a:rPr>
              <a:t>can get </a:t>
            </a:r>
            <a:r>
              <a:rPr sz="1200" dirty="0">
                <a:latin typeface="Times New Roman"/>
                <a:cs typeface="Times New Roman"/>
              </a:rPr>
              <a:t>a  </a:t>
            </a:r>
            <a:r>
              <a:rPr sz="1200" spc="-5" dirty="0">
                <a:latin typeface="Times New Roman"/>
                <a:cs typeface="Times New Roman"/>
              </a:rPr>
              <a:t>complete view </a:t>
            </a:r>
            <a:r>
              <a:rPr sz="1200" dirty="0">
                <a:latin typeface="Times New Roman"/>
                <a:cs typeface="Times New Roman"/>
              </a:rPr>
              <a:t>of the health of </a:t>
            </a:r>
            <a:r>
              <a:rPr sz="1200" spc="-10" dirty="0">
                <a:latin typeface="Times New Roman"/>
                <a:cs typeface="Times New Roman"/>
              </a:rPr>
              <a:t>AWS </a:t>
            </a:r>
            <a:r>
              <a:rPr sz="1200" spc="-5" dirty="0">
                <a:latin typeface="Times New Roman"/>
                <a:cs typeface="Times New Roman"/>
              </a:rPr>
              <a:t>resources, applications, and services </a:t>
            </a:r>
            <a:r>
              <a:rPr sz="1200" dirty="0">
                <a:latin typeface="Times New Roman"/>
                <a:cs typeface="Times New Roman"/>
              </a:rPr>
              <a:t>running on </a:t>
            </a:r>
            <a:r>
              <a:rPr sz="1200" spc="-5" dirty="0">
                <a:latin typeface="Times New Roman"/>
                <a:cs typeface="Times New Roman"/>
              </a:rPr>
              <a:t>AWS and  on-premises. </a:t>
            </a:r>
            <a:r>
              <a:rPr sz="1200" spc="-10" dirty="0">
                <a:latin typeface="Times New Roman"/>
                <a:cs typeface="Times New Roman"/>
              </a:rPr>
              <a:t>In </a:t>
            </a:r>
            <a:r>
              <a:rPr sz="1200" spc="-5" dirty="0">
                <a:latin typeface="Times New Roman"/>
                <a:cs typeface="Times New Roman"/>
              </a:rPr>
              <a:t>addition, Amazon CloudWatch </a:t>
            </a:r>
            <a:r>
              <a:rPr sz="1200" dirty="0">
                <a:latin typeface="Times New Roman"/>
                <a:cs typeface="Times New Roman"/>
              </a:rPr>
              <a:t>helps to </a:t>
            </a:r>
            <a:r>
              <a:rPr sz="1200" spc="-5" dirty="0">
                <a:latin typeface="Times New Roman"/>
                <a:cs typeface="Times New Roman"/>
              </a:rPr>
              <a:t>detect anomalies </a:t>
            </a:r>
            <a:r>
              <a:rPr sz="1200" dirty="0">
                <a:latin typeface="Times New Roman"/>
                <a:cs typeface="Times New Roman"/>
              </a:rPr>
              <a:t>in the </a:t>
            </a:r>
            <a:r>
              <a:rPr sz="1200" spc="-5" dirty="0">
                <a:latin typeface="Times New Roman"/>
                <a:cs typeface="Times New Roman"/>
              </a:rPr>
              <a:t>behavior </a:t>
            </a:r>
            <a:r>
              <a:rPr sz="1200" dirty="0">
                <a:latin typeface="Times New Roman"/>
                <a:cs typeface="Times New Roman"/>
              </a:rPr>
              <a:t>of the  </a:t>
            </a:r>
            <a:r>
              <a:rPr sz="1200" spc="-5" dirty="0">
                <a:latin typeface="Times New Roman"/>
                <a:cs typeface="Times New Roman"/>
              </a:rPr>
              <a:t>cloud environment, set </a:t>
            </a:r>
            <a:r>
              <a:rPr sz="1200" dirty="0">
                <a:latin typeface="Times New Roman"/>
                <a:cs typeface="Times New Roman"/>
              </a:rPr>
              <a:t>alarms, </a:t>
            </a:r>
            <a:r>
              <a:rPr sz="1200" spc="-5" dirty="0">
                <a:latin typeface="Times New Roman"/>
                <a:cs typeface="Times New Roman"/>
              </a:rPr>
              <a:t>visualize </a:t>
            </a:r>
            <a:r>
              <a:rPr sz="1200" dirty="0">
                <a:latin typeface="Times New Roman"/>
                <a:cs typeface="Times New Roman"/>
              </a:rPr>
              <a:t>logs </a:t>
            </a:r>
            <a:r>
              <a:rPr sz="1200" spc="-5" dirty="0">
                <a:latin typeface="Times New Roman"/>
                <a:cs typeface="Times New Roman"/>
              </a:rPr>
              <a:t>and metrics, make automated actions, troubleshoot  issues, and discover</a:t>
            </a:r>
            <a:r>
              <a:rPr sz="1200" spc="5" dirty="0">
                <a:latin typeface="Times New Roman"/>
                <a:cs typeface="Times New Roman"/>
              </a:rPr>
              <a:t> </a:t>
            </a:r>
            <a:r>
              <a:rPr sz="1200" dirty="0">
                <a:latin typeface="Times New Roman"/>
                <a:cs typeface="Times New Roman"/>
              </a:rPr>
              <a:t>insights.</a:t>
            </a:r>
            <a:endParaRPr sz="1200">
              <a:latin typeface="Times New Roman"/>
              <a:cs typeface="Times New Roman"/>
            </a:endParaRPr>
          </a:p>
        </p:txBody>
      </p:sp>
      <p:sp>
        <p:nvSpPr>
          <p:cNvPr id="4" name="object 4"/>
          <p:cNvSpPr txBox="1"/>
          <p:nvPr/>
        </p:nvSpPr>
        <p:spPr>
          <a:xfrm>
            <a:off x="902004" y="4590415"/>
            <a:ext cx="5940425" cy="162750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23. </a:t>
            </a:r>
            <a:r>
              <a:rPr sz="1200" spc="-5" dirty="0">
                <a:latin typeface="Times New Roman"/>
                <a:cs typeface="Times New Roman"/>
              </a:rPr>
              <a:t>Amazon</a:t>
            </a:r>
            <a:r>
              <a:rPr sz="1200" spc="-80" dirty="0">
                <a:latin typeface="Times New Roman"/>
                <a:cs typeface="Times New Roman"/>
              </a:rPr>
              <a:t> </a:t>
            </a:r>
            <a:r>
              <a:rPr sz="1200" dirty="0">
                <a:latin typeface="Times New Roman"/>
                <a:cs typeface="Times New Roman"/>
              </a:rPr>
              <a:t>Chime</a:t>
            </a:r>
            <a:endParaRPr sz="1200">
              <a:latin typeface="Times New Roman"/>
              <a:cs typeface="Times New Roman"/>
            </a:endParaRPr>
          </a:p>
          <a:p>
            <a:pPr>
              <a:lnSpc>
                <a:spcPct val="100000"/>
              </a:lnSpc>
              <a:spcBef>
                <a:spcPts val="15"/>
              </a:spcBef>
            </a:pPr>
            <a:endParaRPr sz="1300">
              <a:latin typeface="Times New Roman"/>
              <a:cs typeface="Times New Roman"/>
            </a:endParaRPr>
          </a:p>
          <a:p>
            <a:pPr marL="12700" marR="5080" indent="38100">
              <a:lnSpc>
                <a:spcPct val="95900"/>
              </a:lnSpc>
            </a:pPr>
            <a:r>
              <a:rPr sz="1200" spc="-5" dirty="0">
                <a:latin typeface="Times New Roman"/>
                <a:cs typeface="Times New Roman"/>
              </a:rPr>
              <a:t>Amazon Chime is </a:t>
            </a:r>
            <a:r>
              <a:rPr sz="1200" dirty="0">
                <a:latin typeface="Times New Roman"/>
                <a:cs typeface="Times New Roman"/>
              </a:rPr>
              <a:t>a </a:t>
            </a:r>
            <a:r>
              <a:rPr sz="1200" spc="-5" dirty="0">
                <a:latin typeface="Times New Roman"/>
                <a:cs typeface="Times New Roman"/>
              </a:rPr>
              <a:t>communication service. </a:t>
            </a:r>
            <a:r>
              <a:rPr sz="1200" spc="-10" dirty="0">
                <a:latin typeface="Times New Roman"/>
                <a:cs typeface="Times New Roman"/>
              </a:rPr>
              <a:t>It </a:t>
            </a:r>
            <a:r>
              <a:rPr sz="1200" spc="-5" dirty="0">
                <a:latin typeface="Times New Roman"/>
                <a:cs typeface="Times New Roman"/>
              </a:rPr>
              <a:t>is </a:t>
            </a:r>
            <a:r>
              <a:rPr sz="1200" dirty="0">
                <a:latin typeface="Times New Roman"/>
                <a:cs typeface="Times New Roman"/>
              </a:rPr>
              <a:t>a single solution that </a:t>
            </a:r>
            <a:r>
              <a:rPr sz="1200" spc="-5" dirty="0">
                <a:latin typeface="Times New Roman"/>
                <a:cs typeface="Times New Roman"/>
              </a:rPr>
              <a:t>offers audio calling,  </a:t>
            </a:r>
            <a:r>
              <a:rPr sz="1200" dirty="0">
                <a:latin typeface="Times New Roman"/>
                <a:cs typeface="Times New Roman"/>
              </a:rPr>
              <a:t>video </a:t>
            </a:r>
            <a:r>
              <a:rPr sz="1200" spc="-5" dirty="0">
                <a:latin typeface="Times New Roman"/>
                <a:cs typeface="Times New Roman"/>
              </a:rPr>
              <a:t>calling, </a:t>
            </a:r>
            <a:r>
              <a:rPr sz="1200" dirty="0">
                <a:latin typeface="Times New Roman"/>
                <a:cs typeface="Times New Roman"/>
              </a:rPr>
              <a:t>and </a:t>
            </a:r>
            <a:r>
              <a:rPr sz="1200" spc="-5" dirty="0">
                <a:latin typeface="Times New Roman"/>
                <a:cs typeface="Times New Roman"/>
              </a:rPr>
              <a:t>screen sharing capabilities. With </a:t>
            </a:r>
            <a:r>
              <a:rPr sz="1200" dirty="0">
                <a:latin typeface="Times New Roman"/>
                <a:cs typeface="Times New Roman"/>
              </a:rPr>
              <a:t>the </a:t>
            </a:r>
            <a:r>
              <a:rPr sz="1200" spc="-5" dirty="0">
                <a:latin typeface="Times New Roman"/>
                <a:cs typeface="Times New Roman"/>
              </a:rPr>
              <a:t>help </a:t>
            </a:r>
            <a:r>
              <a:rPr sz="1200" dirty="0">
                <a:latin typeface="Times New Roman"/>
                <a:cs typeface="Times New Roman"/>
              </a:rPr>
              <a:t>of this </a:t>
            </a:r>
            <a:r>
              <a:rPr sz="1200" spc="-5" dirty="0">
                <a:latin typeface="Times New Roman"/>
                <a:cs typeface="Times New Roman"/>
              </a:rPr>
              <a:t>service, </a:t>
            </a:r>
            <a:r>
              <a:rPr sz="1200" dirty="0">
                <a:latin typeface="Times New Roman"/>
                <a:cs typeface="Times New Roman"/>
              </a:rPr>
              <a:t>you </a:t>
            </a:r>
            <a:r>
              <a:rPr sz="1200" spc="-5" dirty="0">
                <a:latin typeface="Times New Roman"/>
                <a:cs typeface="Times New Roman"/>
              </a:rPr>
              <a:t>can </a:t>
            </a:r>
            <a:r>
              <a:rPr sz="1200" dirty="0">
                <a:latin typeface="Times New Roman"/>
                <a:cs typeface="Times New Roman"/>
              </a:rPr>
              <a:t>make quality  </a:t>
            </a:r>
            <a:r>
              <a:rPr sz="1200" spc="-5" dirty="0">
                <a:latin typeface="Times New Roman"/>
                <a:cs typeface="Times New Roman"/>
              </a:rPr>
              <a:t>meetings, chat, </a:t>
            </a:r>
            <a:r>
              <a:rPr sz="1200" dirty="0">
                <a:latin typeface="Times New Roman"/>
                <a:cs typeface="Times New Roman"/>
              </a:rPr>
              <a:t>and </a:t>
            </a:r>
            <a:r>
              <a:rPr sz="1200" spc="-5" dirty="0">
                <a:latin typeface="Times New Roman"/>
                <a:cs typeface="Times New Roman"/>
              </a:rPr>
              <a:t>video calls </a:t>
            </a:r>
            <a:r>
              <a:rPr sz="1200" dirty="0">
                <a:latin typeface="Times New Roman"/>
                <a:cs typeface="Times New Roman"/>
              </a:rPr>
              <a:t>both inside </a:t>
            </a:r>
            <a:r>
              <a:rPr sz="1200" spc="-5" dirty="0">
                <a:latin typeface="Times New Roman"/>
                <a:cs typeface="Times New Roman"/>
              </a:rPr>
              <a:t>and </a:t>
            </a:r>
            <a:r>
              <a:rPr sz="1200" dirty="0">
                <a:latin typeface="Times New Roman"/>
                <a:cs typeface="Times New Roman"/>
              </a:rPr>
              <a:t>outside of your organization. And </a:t>
            </a:r>
            <a:r>
              <a:rPr sz="1200" spc="-5" dirty="0">
                <a:latin typeface="Times New Roman"/>
                <a:cs typeface="Times New Roman"/>
              </a:rPr>
              <a:t>more features  can </a:t>
            </a:r>
            <a:r>
              <a:rPr sz="1200" dirty="0">
                <a:latin typeface="Times New Roman"/>
                <a:cs typeface="Times New Roman"/>
              </a:rPr>
              <a:t>be </a:t>
            </a:r>
            <a:r>
              <a:rPr sz="1200" spc="-5" dirty="0">
                <a:latin typeface="Times New Roman"/>
                <a:cs typeface="Times New Roman"/>
              </a:rPr>
              <a:t>added </a:t>
            </a:r>
            <a:r>
              <a:rPr sz="1200" dirty="0">
                <a:latin typeface="Times New Roman"/>
                <a:cs typeface="Times New Roman"/>
              </a:rPr>
              <a:t>to this </a:t>
            </a:r>
            <a:r>
              <a:rPr sz="1200" spc="-5" dirty="0">
                <a:latin typeface="Times New Roman"/>
                <a:cs typeface="Times New Roman"/>
              </a:rPr>
              <a:t>service as </a:t>
            </a:r>
            <a:r>
              <a:rPr sz="1200" dirty="0">
                <a:latin typeface="Times New Roman"/>
                <a:cs typeface="Times New Roman"/>
              </a:rPr>
              <a:t>per </a:t>
            </a:r>
            <a:r>
              <a:rPr sz="1200" spc="-5" dirty="0">
                <a:latin typeface="Times New Roman"/>
                <a:cs typeface="Times New Roman"/>
              </a:rPr>
              <a:t>your business </a:t>
            </a:r>
            <a:r>
              <a:rPr sz="1200" dirty="0">
                <a:latin typeface="Times New Roman"/>
                <a:cs typeface="Times New Roman"/>
              </a:rPr>
              <a:t>needs. Mainly, you </a:t>
            </a:r>
            <a:r>
              <a:rPr sz="1200" spc="-5" dirty="0">
                <a:latin typeface="Times New Roman"/>
                <a:cs typeface="Times New Roman"/>
              </a:rPr>
              <a:t>can </a:t>
            </a:r>
            <a:r>
              <a:rPr sz="1200" dirty="0">
                <a:latin typeface="Times New Roman"/>
                <a:cs typeface="Times New Roman"/>
              </a:rPr>
              <a:t>set </a:t>
            </a:r>
            <a:r>
              <a:rPr sz="1200" spc="-5" dirty="0">
                <a:latin typeface="Times New Roman"/>
                <a:cs typeface="Times New Roman"/>
              </a:rPr>
              <a:t>calls </a:t>
            </a:r>
            <a:r>
              <a:rPr sz="1200" dirty="0">
                <a:latin typeface="Times New Roman"/>
                <a:cs typeface="Times New Roman"/>
              </a:rPr>
              <a:t>for a pre-  </a:t>
            </a:r>
            <a:r>
              <a:rPr sz="1200" spc="-5" dirty="0">
                <a:latin typeface="Times New Roman"/>
                <a:cs typeface="Times New Roman"/>
              </a:rPr>
              <a:t>defined </a:t>
            </a:r>
            <a:r>
              <a:rPr sz="1200" dirty="0">
                <a:latin typeface="Times New Roman"/>
                <a:cs typeface="Times New Roman"/>
              </a:rPr>
              <a:t>time to </a:t>
            </a:r>
            <a:r>
              <a:rPr sz="1200" spc="-5" dirty="0">
                <a:latin typeface="Times New Roman"/>
                <a:cs typeface="Times New Roman"/>
              </a:rPr>
              <a:t>automatically </a:t>
            </a:r>
            <a:r>
              <a:rPr sz="1200" dirty="0">
                <a:latin typeface="Times New Roman"/>
                <a:cs typeface="Times New Roman"/>
              </a:rPr>
              <a:t>make calls on </a:t>
            </a:r>
            <a:r>
              <a:rPr sz="1200" spc="-5" dirty="0">
                <a:latin typeface="Times New Roman"/>
                <a:cs typeface="Times New Roman"/>
              </a:rPr>
              <a:t>time. Amazon </a:t>
            </a:r>
            <a:r>
              <a:rPr sz="1200" dirty="0">
                <a:latin typeface="Times New Roman"/>
                <a:cs typeface="Times New Roman"/>
              </a:rPr>
              <a:t>Chime </a:t>
            </a:r>
            <a:r>
              <a:rPr sz="1200" spc="-5" dirty="0">
                <a:latin typeface="Times New Roman"/>
                <a:cs typeface="Times New Roman"/>
              </a:rPr>
              <a:t>helps </a:t>
            </a:r>
            <a:r>
              <a:rPr sz="1200" dirty="0">
                <a:latin typeface="Times New Roman"/>
                <a:cs typeface="Times New Roman"/>
              </a:rPr>
              <a:t>you not to </a:t>
            </a:r>
            <a:r>
              <a:rPr sz="1200" spc="-5" dirty="0">
                <a:latin typeface="Times New Roman"/>
                <a:cs typeface="Times New Roman"/>
              </a:rPr>
              <a:t>miss </a:t>
            </a:r>
            <a:r>
              <a:rPr sz="1200" dirty="0">
                <a:latin typeface="Times New Roman"/>
                <a:cs typeface="Times New Roman"/>
              </a:rPr>
              <a:t>a  </a:t>
            </a:r>
            <a:r>
              <a:rPr sz="1200" spc="-5" dirty="0">
                <a:latin typeface="Times New Roman"/>
                <a:cs typeface="Times New Roman"/>
              </a:rPr>
              <a:t>meeting amidst </a:t>
            </a:r>
            <a:r>
              <a:rPr sz="1200" dirty="0">
                <a:latin typeface="Times New Roman"/>
                <a:cs typeface="Times New Roman"/>
              </a:rPr>
              <a:t>your </a:t>
            </a:r>
            <a:r>
              <a:rPr sz="1200" spc="-5" dirty="0">
                <a:latin typeface="Times New Roman"/>
                <a:cs typeface="Times New Roman"/>
              </a:rPr>
              <a:t>hectic schedule at </a:t>
            </a:r>
            <a:r>
              <a:rPr sz="1200" dirty="0">
                <a:latin typeface="Times New Roman"/>
                <a:cs typeface="Times New Roman"/>
              </a:rPr>
              <a:t>work. Besides, you </a:t>
            </a:r>
            <a:r>
              <a:rPr sz="1200" spc="-5" dirty="0">
                <a:latin typeface="Times New Roman"/>
                <a:cs typeface="Times New Roman"/>
              </a:rPr>
              <a:t>can </a:t>
            </a:r>
            <a:r>
              <a:rPr sz="1200" dirty="0">
                <a:latin typeface="Times New Roman"/>
                <a:cs typeface="Times New Roman"/>
              </a:rPr>
              <a:t>pay </a:t>
            </a:r>
            <a:r>
              <a:rPr sz="1200" spc="-5" dirty="0">
                <a:latin typeface="Times New Roman"/>
                <a:cs typeface="Times New Roman"/>
              </a:rPr>
              <a:t>as </a:t>
            </a:r>
            <a:r>
              <a:rPr sz="1200" dirty="0">
                <a:latin typeface="Times New Roman"/>
                <a:cs typeface="Times New Roman"/>
              </a:rPr>
              <a:t>per the </a:t>
            </a:r>
            <a:r>
              <a:rPr sz="1200" spc="-5" dirty="0">
                <a:latin typeface="Times New Roman"/>
                <a:cs typeface="Times New Roman"/>
              </a:rPr>
              <a:t>usage </a:t>
            </a:r>
            <a:r>
              <a:rPr sz="1200" dirty="0">
                <a:latin typeface="Times New Roman"/>
                <a:cs typeface="Times New Roman"/>
              </a:rPr>
              <a:t>of </a:t>
            </a:r>
            <a:r>
              <a:rPr sz="1200" spc="-5" dirty="0">
                <a:latin typeface="Times New Roman"/>
                <a:cs typeface="Times New Roman"/>
              </a:rPr>
              <a:t>resources  </a:t>
            </a:r>
            <a:r>
              <a:rPr sz="1200" dirty="0">
                <a:latin typeface="Times New Roman"/>
                <a:cs typeface="Times New Roman"/>
              </a:rPr>
              <a:t>by </a:t>
            </a:r>
            <a:r>
              <a:rPr sz="1200" spc="-5" dirty="0">
                <a:latin typeface="Times New Roman"/>
                <a:cs typeface="Times New Roman"/>
              </a:rPr>
              <a:t>which </a:t>
            </a:r>
            <a:r>
              <a:rPr sz="1200" dirty="0">
                <a:latin typeface="Times New Roman"/>
                <a:cs typeface="Times New Roman"/>
              </a:rPr>
              <a:t>you </a:t>
            </a:r>
            <a:r>
              <a:rPr sz="1200" spc="-5" dirty="0">
                <a:latin typeface="Times New Roman"/>
                <a:cs typeface="Times New Roman"/>
              </a:rPr>
              <a:t>can reduce </a:t>
            </a:r>
            <a:r>
              <a:rPr sz="1200" dirty="0">
                <a:latin typeface="Times New Roman"/>
                <a:cs typeface="Times New Roman"/>
              </a:rPr>
              <a:t>the </a:t>
            </a:r>
            <a:r>
              <a:rPr sz="1200" spc="-5" dirty="0">
                <a:latin typeface="Times New Roman"/>
                <a:cs typeface="Times New Roman"/>
              </a:rPr>
              <a:t>costs</a:t>
            </a:r>
            <a:r>
              <a:rPr sz="1200" spc="30" dirty="0">
                <a:latin typeface="Times New Roman"/>
                <a:cs typeface="Times New Roman"/>
              </a:rPr>
              <a:t> </a:t>
            </a:r>
            <a:r>
              <a:rPr sz="1200" spc="-5" dirty="0">
                <a:latin typeface="Times New Roman"/>
                <a:cs typeface="Times New Roman"/>
              </a:rPr>
              <a:t>significantly.</a:t>
            </a:r>
            <a:endParaRPr sz="1200">
              <a:latin typeface="Times New Roman"/>
              <a:cs typeface="Times New Roman"/>
            </a:endParaRPr>
          </a:p>
        </p:txBody>
      </p:sp>
      <p:sp>
        <p:nvSpPr>
          <p:cNvPr id="5" name="object 5"/>
          <p:cNvSpPr txBox="1"/>
          <p:nvPr/>
        </p:nvSpPr>
        <p:spPr>
          <a:xfrm>
            <a:off x="902004" y="7488173"/>
            <a:ext cx="5936615" cy="162750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24. </a:t>
            </a:r>
            <a:r>
              <a:rPr sz="1200" spc="-5" dirty="0">
                <a:latin typeface="Times New Roman"/>
                <a:cs typeface="Times New Roman"/>
              </a:rPr>
              <a:t>Amazon</a:t>
            </a:r>
            <a:r>
              <a:rPr sz="1200" spc="-80" dirty="0">
                <a:latin typeface="Times New Roman"/>
                <a:cs typeface="Times New Roman"/>
              </a:rPr>
              <a:t> </a:t>
            </a:r>
            <a:r>
              <a:rPr sz="1200" dirty="0">
                <a:latin typeface="Times New Roman"/>
                <a:cs typeface="Times New Roman"/>
              </a:rPr>
              <a:t>Cognito</a:t>
            </a:r>
            <a:endParaRPr sz="1200">
              <a:latin typeface="Times New Roman"/>
              <a:cs typeface="Times New Roman"/>
            </a:endParaRPr>
          </a:p>
          <a:p>
            <a:pPr>
              <a:lnSpc>
                <a:spcPct val="100000"/>
              </a:lnSpc>
              <a:spcBef>
                <a:spcPts val="50"/>
              </a:spcBef>
            </a:pPr>
            <a:endParaRPr sz="1300">
              <a:latin typeface="Times New Roman"/>
              <a:cs typeface="Times New Roman"/>
            </a:endParaRPr>
          </a:p>
          <a:p>
            <a:pPr marL="12700" marR="5080" indent="38100">
              <a:lnSpc>
                <a:spcPts val="1380"/>
              </a:lnSpc>
            </a:pPr>
            <a:r>
              <a:rPr sz="1200" spc="-10" dirty="0">
                <a:latin typeface="Times New Roman"/>
                <a:cs typeface="Times New Roman"/>
              </a:rPr>
              <a:t>It </a:t>
            </a:r>
            <a:r>
              <a:rPr sz="1200" spc="-5" dirty="0">
                <a:latin typeface="Times New Roman"/>
                <a:cs typeface="Times New Roman"/>
              </a:rPr>
              <a:t>is </a:t>
            </a:r>
            <a:r>
              <a:rPr sz="1200" dirty="0">
                <a:latin typeface="Times New Roman"/>
                <a:cs typeface="Times New Roman"/>
              </a:rPr>
              <a:t>the </a:t>
            </a:r>
            <a:r>
              <a:rPr sz="1200" spc="-5" dirty="0">
                <a:latin typeface="Times New Roman"/>
                <a:cs typeface="Times New Roman"/>
              </a:rPr>
              <a:t>identity management AWS service. </a:t>
            </a:r>
            <a:r>
              <a:rPr sz="1200" dirty="0">
                <a:latin typeface="Times New Roman"/>
                <a:cs typeface="Times New Roman"/>
              </a:rPr>
              <a:t>Amazon Cognito </a:t>
            </a:r>
            <a:r>
              <a:rPr sz="1200" spc="-5" dirty="0">
                <a:latin typeface="Times New Roman"/>
                <a:cs typeface="Times New Roman"/>
              </a:rPr>
              <a:t>manages </a:t>
            </a:r>
            <a:r>
              <a:rPr sz="1200" dirty="0">
                <a:latin typeface="Times New Roman"/>
                <a:cs typeface="Times New Roman"/>
              </a:rPr>
              <a:t>identities for </a:t>
            </a:r>
            <a:r>
              <a:rPr sz="1200" spc="-5" dirty="0">
                <a:latin typeface="Times New Roman"/>
                <a:cs typeface="Times New Roman"/>
              </a:rPr>
              <a:t>accessing  </a:t>
            </a:r>
            <a:r>
              <a:rPr sz="1200" dirty="0">
                <a:latin typeface="Times New Roman"/>
                <a:cs typeface="Times New Roman"/>
              </a:rPr>
              <a:t>your </a:t>
            </a:r>
            <a:r>
              <a:rPr sz="1200" spc="-5" dirty="0">
                <a:latin typeface="Times New Roman"/>
                <a:cs typeface="Times New Roman"/>
              </a:rPr>
              <a:t>applications and resources. </a:t>
            </a:r>
            <a:r>
              <a:rPr sz="1200" dirty="0">
                <a:latin typeface="Times New Roman"/>
                <a:cs typeface="Times New Roman"/>
              </a:rPr>
              <a:t>Mainly, this </a:t>
            </a:r>
            <a:r>
              <a:rPr sz="1200" spc="-5" dirty="0">
                <a:latin typeface="Times New Roman"/>
                <a:cs typeface="Times New Roman"/>
              </a:rPr>
              <a:t>service helps </a:t>
            </a:r>
            <a:r>
              <a:rPr sz="1200" dirty="0">
                <a:latin typeface="Times New Roman"/>
                <a:cs typeface="Times New Roman"/>
              </a:rPr>
              <a:t>to </a:t>
            </a:r>
            <a:r>
              <a:rPr sz="1200" spc="-5" dirty="0">
                <a:latin typeface="Times New Roman"/>
                <a:cs typeface="Times New Roman"/>
              </a:rPr>
              <a:t>add </a:t>
            </a:r>
            <a:r>
              <a:rPr sz="1200" dirty="0">
                <a:latin typeface="Times New Roman"/>
                <a:cs typeface="Times New Roman"/>
              </a:rPr>
              <a:t>sign-in, sign-up, </a:t>
            </a:r>
            <a:r>
              <a:rPr sz="1200" spc="-5" dirty="0">
                <a:latin typeface="Times New Roman"/>
                <a:cs typeface="Times New Roman"/>
              </a:rPr>
              <a:t>and access  control </a:t>
            </a:r>
            <a:r>
              <a:rPr sz="1200" dirty="0">
                <a:latin typeface="Times New Roman"/>
                <a:cs typeface="Times New Roman"/>
              </a:rPr>
              <a:t>the </a:t>
            </a:r>
            <a:r>
              <a:rPr sz="1200" spc="-5" dirty="0">
                <a:latin typeface="Times New Roman"/>
                <a:cs typeface="Times New Roman"/>
              </a:rPr>
              <a:t>web and </a:t>
            </a:r>
            <a:r>
              <a:rPr sz="1200" dirty="0">
                <a:latin typeface="Times New Roman"/>
                <a:cs typeface="Times New Roman"/>
              </a:rPr>
              <a:t>mobile </a:t>
            </a:r>
            <a:r>
              <a:rPr sz="1200" spc="-5" dirty="0">
                <a:latin typeface="Times New Roman"/>
                <a:cs typeface="Times New Roman"/>
              </a:rPr>
              <a:t>apps quickly. </a:t>
            </a:r>
            <a:r>
              <a:rPr sz="1200" spc="-10" dirty="0">
                <a:latin typeface="Times New Roman"/>
                <a:cs typeface="Times New Roman"/>
              </a:rPr>
              <a:t>It </a:t>
            </a:r>
            <a:r>
              <a:rPr sz="1200" spc="-5" dirty="0">
                <a:latin typeface="Times New Roman"/>
                <a:cs typeface="Times New Roman"/>
              </a:rPr>
              <a:t>can </a:t>
            </a:r>
            <a:r>
              <a:rPr sz="1200" dirty="0">
                <a:latin typeface="Times New Roman"/>
                <a:cs typeface="Times New Roman"/>
              </a:rPr>
              <a:t>support millions of </a:t>
            </a:r>
            <a:r>
              <a:rPr sz="1200" spc="-5" dirty="0">
                <a:latin typeface="Times New Roman"/>
                <a:cs typeface="Times New Roman"/>
              </a:rPr>
              <a:t>users </a:t>
            </a:r>
            <a:r>
              <a:rPr sz="1200" dirty="0">
                <a:latin typeface="Times New Roman"/>
                <a:cs typeface="Times New Roman"/>
              </a:rPr>
              <a:t>to sign in with </a:t>
            </a:r>
            <a:r>
              <a:rPr sz="1200" spc="-5" dirty="0">
                <a:latin typeface="Times New Roman"/>
                <a:cs typeface="Times New Roman"/>
              </a:rPr>
              <a:t>familiar  applications </a:t>
            </a:r>
            <a:r>
              <a:rPr sz="1200" dirty="0">
                <a:latin typeface="Times New Roman"/>
                <a:cs typeface="Times New Roman"/>
              </a:rPr>
              <a:t>such </a:t>
            </a:r>
            <a:r>
              <a:rPr sz="1200" spc="-10" dirty="0">
                <a:latin typeface="Times New Roman"/>
                <a:cs typeface="Times New Roman"/>
              </a:rPr>
              <a:t>as </a:t>
            </a:r>
            <a:r>
              <a:rPr sz="1200" dirty="0">
                <a:latin typeface="Times New Roman"/>
                <a:cs typeface="Times New Roman"/>
              </a:rPr>
              <a:t>Apple, </a:t>
            </a:r>
            <a:r>
              <a:rPr sz="1200" spc="-5" dirty="0">
                <a:latin typeface="Times New Roman"/>
                <a:cs typeface="Times New Roman"/>
              </a:rPr>
              <a:t>Facebook, Google, </a:t>
            </a:r>
            <a:r>
              <a:rPr sz="1200" dirty="0">
                <a:latin typeface="Times New Roman"/>
                <a:cs typeface="Times New Roman"/>
              </a:rPr>
              <a:t>and </a:t>
            </a:r>
            <a:r>
              <a:rPr sz="1200" spc="-5" dirty="0">
                <a:latin typeface="Times New Roman"/>
                <a:cs typeface="Times New Roman"/>
              </a:rPr>
              <a:t>Amazon. </a:t>
            </a:r>
            <a:r>
              <a:rPr sz="1200" spc="-10" dirty="0">
                <a:latin typeface="Times New Roman"/>
                <a:cs typeface="Times New Roman"/>
              </a:rPr>
              <a:t>In </a:t>
            </a:r>
            <a:r>
              <a:rPr sz="1200" dirty="0">
                <a:latin typeface="Times New Roman"/>
                <a:cs typeface="Times New Roman"/>
              </a:rPr>
              <a:t>Amazon Cognito, the </a:t>
            </a:r>
            <a:r>
              <a:rPr sz="1200" spc="-5" dirty="0">
                <a:latin typeface="Times New Roman"/>
                <a:cs typeface="Times New Roman"/>
              </a:rPr>
              <a:t>feature  </a:t>
            </a:r>
            <a:r>
              <a:rPr sz="1200" dirty="0">
                <a:latin typeface="Times New Roman"/>
                <a:cs typeface="Times New Roman"/>
              </a:rPr>
              <a:t>‘Cognito </a:t>
            </a:r>
            <a:r>
              <a:rPr sz="1200" spc="-5" dirty="0">
                <a:latin typeface="Times New Roman"/>
                <a:cs typeface="Times New Roman"/>
              </a:rPr>
              <a:t>user pools’ can </a:t>
            </a:r>
            <a:r>
              <a:rPr sz="1200" dirty="0">
                <a:latin typeface="Times New Roman"/>
                <a:cs typeface="Times New Roman"/>
              </a:rPr>
              <a:t>be </a:t>
            </a:r>
            <a:r>
              <a:rPr sz="1200" spc="-5" dirty="0">
                <a:latin typeface="Times New Roman"/>
                <a:cs typeface="Times New Roman"/>
              </a:rPr>
              <a:t>set </a:t>
            </a:r>
            <a:r>
              <a:rPr sz="1200" dirty="0">
                <a:latin typeface="Times New Roman"/>
                <a:cs typeface="Times New Roman"/>
              </a:rPr>
              <a:t>up </a:t>
            </a:r>
            <a:r>
              <a:rPr sz="1200" spc="-5" dirty="0">
                <a:latin typeface="Times New Roman"/>
                <a:cs typeface="Times New Roman"/>
              </a:rPr>
              <a:t>quickly without </a:t>
            </a:r>
            <a:r>
              <a:rPr sz="1200" dirty="0">
                <a:latin typeface="Times New Roman"/>
                <a:cs typeface="Times New Roman"/>
              </a:rPr>
              <a:t>any </a:t>
            </a:r>
            <a:r>
              <a:rPr sz="1200" spc="-5" dirty="0">
                <a:latin typeface="Times New Roman"/>
                <a:cs typeface="Times New Roman"/>
              </a:rPr>
              <a:t>infrastructure, and </a:t>
            </a:r>
            <a:r>
              <a:rPr sz="1200" dirty="0">
                <a:latin typeface="Times New Roman"/>
                <a:cs typeface="Times New Roman"/>
              </a:rPr>
              <a:t>the pool </a:t>
            </a:r>
            <a:r>
              <a:rPr sz="1200" spc="-5" dirty="0">
                <a:latin typeface="Times New Roman"/>
                <a:cs typeface="Times New Roman"/>
              </a:rPr>
              <a:t>members will  have </a:t>
            </a:r>
            <a:r>
              <a:rPr sz="1200" dirty="0">
                <a:latin typeface="Times New Roman"/>
                <a:cs typeface="Times New Roman"/>
              </a:rPr>
              <a:t>a </a:t>
            </a:r>
            <a:r>
              <a:rPr sz="1200" spc="-5" dirty="0">
                <a:latin typeface="Times New Roman"/>
                <a:cs typeface="Times New Roman"/>
              </a:rPr>
              <a:t>directory </a:t>
            </a:r>
            <a:r>
              <a:rPr sz="1200" dirty="0">
                <a:latin typeface="Times New Roman"/>
                <a:cs typeface="Times New Roman"/>
              </a:rPr>
              <a:t>profile. It supports </a:t>
            </a:r>
            <a:r>
              <a:rPr sz="1200" spc="-5" dirty="0">
                <a:latin typeface="Times New Roman"/>
                <a:cs typeface="Times New Roman"/>
              </a:rPr>
              <a:t>multi-factor authentication and </a:t>
            </a:r>
            <a:r>
              <a:rPr sz="1200" dirty="0">
                <a:latin typeface="Times New Roman"/>
                <a:cs typeface="Times New Roman"/>
              </a:rPr>
              <a:t>encryption of </a:t>
            </a:r>
            <a:r>
              <a:rPr sz="1200" spc="-5" dirty="0">
                <a:latin typeface="Times New Roman"/>
                <a:cs typeface="Times New Roman"/>
              </a:rPr>
              <a:t>data-at-rest </a:t>
            </a:r>
            <a:r>
              <a:rPr sz="1200" dirty="0">
                <a:latin typeface="Times New Roman"/>
                <a:cs typeface="Times New Roman"/>
              </a:rPr>
              <a:t>and  </a:t>
            </a:r>
            <a:r>
              <a:rPr sz="1200" spc="-5" dirty="0">
                <a:latin typeface="Times New Roman"/>
                <a:cs typeface="Times New Roman"/>
              </a:rPr>
              <a:t>data-in-transit.</a:t>
            </a:r>
            <a:endParaRPr sz="1200">
              <a:latin typeface="Times New Roman"/>
              <a:cs typeface="Times New Roman"/>
            </a:endParaRPr>
          </a:p>
        </p:txBody>
      </p:sp>
      <p:sp>
        <p:nvSpPr>
          <p:cNvPr id="6" name="object 6"/>
          <p:cNvSpPr/>
          <p:nvPr/>
        </p:nvSpPr>
        <p:spPr>
          <a:xfrm>
            <a:off x="3385127" y="3080573"/>
            <a:ext cx="1011689" cy="1135764"/>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555753" y="6529073"/>
            <a:ext cx="660765" cy="660455"/>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3548" y="930909"/>
            <a:ext cx="5434330" cy="422275"/>
          </a:xfrm>
          <a:prstGeom prst="rect">
            <a:avLst/>
          </a:prstGeom>
        </p:spPr>
        <p:txBody>
          <a:bodyPr vert="horz" wrap="square" lIns="0" tIns="12700" rIns="0" bIns="0" rtlCol="0">
            <a:spAutoFit/>
          </a:bodyPr>
          <a:lstStyle/>
          <a:p>
            <a:pPr marL="12700">
              <a:lnSpc>
                <a:spcPct val="100000"/>
              </a:lnSpc>
              <a:spcBef>
                <a:spcPts val="100"/>
              </a:spcBef>
            </a:pPr>
            <a:r>
              <a:rPr sz="2600" u="none" dirty="0">
                <a:solidFill>
                  <a:srgbClr val="00AF50"/>
                </a:solidFill>
              </a:rPr>
              <a:t>BLACKBUCK </a:t>
            </a:r>
            <a:r>
              <a:rPr sz="2600" u="none" spc="-5" dirty="0">
                <a:solidFill>
                  <a:srgbClr val="00AF50"/>
                </a:solidFill>
              </a:rPr>
              <a:t>INTERNSHIP</a:t>
            </a:r>
            <a:r>
              <a:rPr sz="2600" u="none" spc="-270" dirty="0">
                <a:solidFill>
                  <a:srgbClr val="00AF50"/>
                </a:solidFill>
              </a:rPr>
              <a:t> </a:t>
            </a:r>
            <a:r>
              <a:rPr sz="2600" u="none" dirty="0">
                <a:solidFill>
                  <a:srgbClr val="00AF50"/>
                </a:solidFill>
              </a:rPr>
              <a:t>WORK</a:t>
            </a:r>
            <a:endParaRPr sz="2600"/>
          </a:p>
        </p:txBody>
      </p:sp>
      <p:sp>
        <p:nvSpPr>
          <p:cNvPr id="3" name="object 3"/>
          <p:cNvSpPr txBox="1"/>
          <p:nvPr/>
        </p:nvSpPr>
        <p:spPr>
          <a:xfrm>
            <a:off x="902004" y="1606041"/>
            <a:ext cx="5705475" cy="6503703"/>
          </a:xfrm>
          <a:prstGeom prst="rect">
            <a:avLst/>
          </a:prstGeom>
        </p:spPr>
        <p:txBody>
          <a:bodyPr vert="horz" wrap="square" lIns="0" tIns="12065" rIns="0" bIns="0" rtlCol="0">
            <a:spAutoFit/>
          </a:bodyPr>
          <a:lstStyle/>
          <a:p>
            <a:pPr marL="12700">
              <a:lnSpc>
                <a:spcPct val="100000"/>
              </a:lnSpc>
              <a:spcBef>
                <a:spcPts val="95"/>
              </a:spcBef>
            </a:pPr>
            <a:r>
              <a:rPr sz="2200" b="1" spc="-55" dirty="0">
                <a:solidFill>
                  <a:srgbClr val="4471C4"/>
                </a:solidFill>
                <a:latin typeface="Times New Roman"/>
                <a:cs typeface="Times New Roman"/>
              </a:rPr>
              <a:t>Team</a:t>
            </a:r>
            <a:r>
              <a:rPr sz="2200" b="1" spc="-10" dirty="0">
                <a:solidFill>
                  <a:srgbClr val="4471C4"/>
                </a:solidFill>
                <a:latin typeface="Times New Roman"/>
                <a:cs typeface="Times New Roman"/>
              </a:rPr>
              <a:t> </a:t>
            </a:r>
            <a:r>
              <a:rPr sz="2200" b="1" spc="-5" dirty="0">
                <a:solidFill>
                  <a:srgbClr val="4471C4"/>
                </a:solidFill>
                <a:latin typeface="Times New Roman"/>
                <a:cs typeface="Times New Roman"/>
              </a:rPr>
              <a:t>Members:</a:t>
            </a:r>
            <a:endParaRPr sz="2200" dirty="0">
              <a:latin typeface="Times New Roman"/>
              <a:cs typeface="Times New Roman"/>
            </a:endParaRPr>
          </a:p>
          <a:p>
            <a:pPr marL="469265" indent="-228600">
              <a:lnSpc>
                <a:spcPct val="100000"/>
              </a:lnSpc>
              <a:spcBef>
                <a:spcPts val="2115"/>
              </a:spcBef>
              <a:buFont typeface="Symbol"/>
              <a:buChar char=""/>
              <a:tabLst>
                <a:tab pos="469900" algn="l"/>
              </a:tabLst>
            </a:pPr>
            <a:r>
              <a:rPr lang="en-IN" spc="-45" dirty="0">
                <a:latin typeface="Times New Roman"/>
                <a:cs typeface="Times New Roman"/>
              </a:rPr>
              <a:t>VEMANA AJAY BABU</a:t>
            </a:r>
            <a:r>
              <a:rPr sz="1800" spc="5" dirty="0">
                <a:latin typeface="Times New Roman"/>
                <a:cs typeface="Times New Roman"/>
              </a:rPr>
              <a:t> </a:t>
            </a:r>
            <a:r>
              <a:rPr sz="1800" dirty="0">
                <a:latin typeface="Times New Roman"/>
                <a:cs typeface="Times New Roman"/>
              </a:rPr>
              <a:t>(2</a:t>
            </a:r>
            <a:r>
              <a:rPr lang="en-IN" sz="1800" dirty="0">
                <a:latin typeface="Times New Roman"/>
                <a:cs typeface="Times New Roman"/>
              </a:rPr>
              <a:t>1</a:t>
            </a:r>
            <a:r>
              <a:rPr sz="1800" dirty="0">
                <a:latin typeface="Times New Roman"/>
                <a:cs typeface="Times New Roman"/>
              </a:rPr>
              <a:t>B91A</a:t>
            </a:r>
            <a:r>
              <a:rPr lang="en-IN" sz="1800" dirty="0">
                <a:latin typeface="Times New Roman"/>
                <a:cs typeface="Times New Roman"/>
              </a:rPr>
              <a:t>04Q4</a:t>
            </a:r>
            <a:r>
              <a:rPr sz="1800" dirty="0">
                <a:latin typeface="Times New Roman"/>
                <a:cs typeface="Times New Roman"/>
              </a:rPr>
              <a:t>)</a:t>
            </a:r>
          </a:p>
          <a:p>
            <a:pPr marL="469265" indent="-228600">
              <a:lnSpc>
                <a:spcPct val="100000"/>
              </a:lnSpc>
              <a:spcBef>
                <a:spcPts val="1080"/>
              </a:spcBef>
              <a:buFont typeface="Symbol"/>
              <a:buChar char=""/>
              <a:tabLst>
                <a:tab pos="469900" algn="l"/>
              </a:tabLst>
            </a:pPr>
            <a:r>
              <a:rPr lang="en-IN" sz="1800" spc="-5" dirty="0">
                <a:latin typeface="Times New Roman"/>
                <a:cs typeface="Times New Roman"/>
              </a:rPr>
              <a:t>TANUKONDA SAI KALYAN</a:t>
            </a:r>
            <a:r>
              <a:rPr sz="1800" spc="-5" dirty="0">
                <a:latin typeface="Times New Roman"/>
                <a:cs typeface="Times New Roman"/>
              </a:rPr>
              <a:t>(2</a:t>
            </a:r>
            <a:r>
              <a:rPr lang="en-IN" spc="-5" dirty="0">
                <a:latin typeface="Times New Roman"/>
                <a:cs typeface="Times New Roman"/>
              </a:rPr>
              <a:t>1</a:t>
            </a:r>
            <a:r>
              <a:rPr sz="1800" spc="-5">
                <a:latin typeface="Times New Roman"/>
                <a:cs typeface="Times New Roman"/>
              </a:rPr>
              <a:t>B91A</a:t>
            </a:r>
            <a:r>
              <a:rPr lang="en-IN" sz="1800" spc="-5" dirty="0" smtClean="0">
                <a:latin typeface="Times New Roman"/>
                <a:cs typeface="Times New Roman"/>
              </a:rPr>
              <a:t>04N5</a:t>
            </a:r>
            <a:r>
              <a:rPr sz="1800" spc="-5" dirty="0">
                <a:latin typeface="Times New Roman"/>
                <a:cs typeface="Times New Roman"/>
              </a:rPr>
              <a:t>)</a:t>
            </a:r>
            <a:endParaRPr sz="1800" dirty="0">
              <a:latin typeface="Times New Roman"/>
              <a:cs typeface="Times New Roman"/>
            </a:endParaRPr>
          </a:p>
          <a:p>
            <a:pPr marL="469265" indent="-228600">
              <a:lnSpc>
                <a:spcPct val="100000"/>
              </a:lnSpc>
              <a:spcBef>
                <a:spcPts val="1070"/>
              </a:spcBef>
              <a:buFont typeface="Symbol"/>
              <a:buChar char=""/>
              <a:tabLst>
                <a:tab pos="469900" algn="l"/>
              </a:tabLst>
            </a:pPr>
            <a:r>
              <a:rPr lang="en-IN" spc="-5" dirty="0">
                <a:latin typeface="Times New Roman"/>
                <a:cs typeface="Times New Roman"/>
              </a:rPr>
              <a:t>SIRAPU SAI</a:t>
            </a:r>
            <a:r>
              <a:rPr sz="1800" spc="-5" dirty="0">
                <a:latin typeface="Times New Roman"/>
                <a:cs typeface="Times New Roman"/>
              </a:rPr>
              <a:t>(2</a:t>
            </a:r>
            <a:r>
              <a:rPr lang="en-IN" sz="1800" spc="-5" dirty="0">
                <a:latin typeface="Times New Roman"/>
                <a:cs typeface="Times New Roman"/>
              </a:rPr>
              <a:t>1</a:t>
            </a:r>
            <a:r>
              <a:rPr sz="1800" spc="-5" dirty="0">
                <a:latin typeface="Times New Roman"/>
                <a:cs typeface="Times New Roman"/>
              </a:rPr>
              <a:t>B91A</a:t>
            </a:r>
            <a:r>
              <a:rPr lang="en-IN" sz="1800" spc="-5" dirty="0">
                <a:latin typeface="Times New Roman"/>
                <a:cs typeface="Times New Roman"/>
              </a:rPr>
              <a:t>04M4</a:t>
            </a:r>
            <a:r>
              <a:rPr sz="1800" spc="-5" dirty="0">
                <a:latin typeface="Times New Roman"/>
                <a:cs typeface="Times New Roman"/>
              </a:rPr>
              <a:t>)</a:t>
            </a:r>
            <a:endParaRPr sz="1800" dirty="0">
              <a:latin typeface="Times New Roman"/>
              <a:cs typeface="Times New Roman"/>
            </a:endParaRPr>
          </a:p>
          <a:p>
            <a:pPr marL="12700">
              <a:lnSpc>
                <a:spcPct val="100000"/>
              </a:lnSpc>
              <a:spcBef>
                <a:spcPts val="915"/>
              </a:spcBef>
            </a:pPr>
            <a:r>
              <a:rPr sz="2400" b="1" spc="-10" dirty="0">
                <a:solidFill>
                  <a:srgbClr val="4471C4"/>
                </a:solidFill>
                <a:latin typeface="Times New Roman"/>
                <a:cs typeface="Times New Roman"/>
              </a:rPr>
              <a:t>Title:</a:t>
            </a:r>
            <a:endParaRPr sz="2400" dirty="0">
              <a:latin typeface="Times New Roman"/>
              <a:cs typeface="Times New Roman"/>
            </a:endParaRPr>
          </a:p>
          <a:p>
            <a:pPr marL="81280">
              <a:lnSpc>
                <a:spcPct val="100000"/>
              </a:lnSpc>
              <a:spcBef>
                <a:spcPts val="2090"/>
              </a:spcBef>
            </a:pPr>
            <a:r>
              <a:rPr lang="en-US" sz="1700" spc="-45" dirty="0" smtClean="0">
                <a:latin typeface="Times New Roman"/>
                <a:cs typeface="Times New Roman"/>
              </a:rPr>
              <a:t>DISASTER RECOVERY IN AWS USING CRR&amp;EFS</a:t>
            </a:r>
            <a:endParaRPr sz="1700" dirty="0">
              <a:latin typeface="Times New Roman"/>
              <a:cs typeface="Times New Roman"/>
            </a:endParaRPr>
          </a:p>
          <a:p>
            <a:pPr marL="12700">
              <a:lnSpc>
                <a:spcPct val="100000"/>
              </a:lnSpc>
              <a:spcBef>
                <a:spcPts val="1655"/>
              </a:spcBef>
            </a:pPr>
            <a:r>
              <a:rPr sz="2400" b="1" spc="-5" dirty="0">
                <a:solidFill>
                  <a:srgbClr val="4471C4"/>
                </a:solidFill>
                <a:latin typeface="Times New Roman"/>
                <a:cs typeface="Times New Roman"/>
              </a:rPr>
              <a:t>Abstract:</a:t>
            </a:r>
            <a:endParaRPr sz="2400" dirty="0">
              <a:latin typeface="Times New Roman"/>
              <a:cs typeface="Times New Roman"/>
            </a:endParaRPr>
          </a:p>
          <a:p>
            <a:pPr marL="12700" marR="5080">
              <a:lnSpc>
                <a:spcPct val="143800"/>
              </a:lnSpc>
              <a:spcBef>
                <a:spcPts val="1210"/>
              </a:spcBef>
            </a:pPr>
            <a:r>
              <a:rPr lang="en-US" sz="1700" dirty="0" smtClean="0">
                <a:latin typeface="Times New Roman"/>
                <a:cs typeface="Times New Roman"/>
              </a:rPr>
              <a:t>Disaster recovery (DR) is a critical aspect of modern IT infrastructure to ensure business continuity and data integrity in the face of unexpected events. In the context of Amazon Web Services (AWS), disaster recovery mechanisms play a vital role in safeguarding data and applications hosted in the </a:t>
            </a:r>
            <a:r>
              <a:rPr lang="en-US" sz="1700" dirty="0" err="1" smtClean="0">
                <a:latin typeface="Times New Roman"/>
                <a:cs typeface="Times New Roman"/>
              </a:rPr>
              <a:t>cloud.This</a:t>
            </a:r>
            <a:r>
              <a:rPr lang="en-US" sz="1700" dirty="0" smtClean="0">
                <a:latin typeface="Times New Roman"/>
                <a:cs typeface="Times New Roman"/>
              </a:rPr>
              <a:t> abstract highlights two fundamental AWS services utilized for disaster recovery: Cross-Region Replication (CRR) and Amazon Elastic File System (Amazon EFS).</a:t>
            </a:r>
            <a:endParaRPr sz="1700" dirty="0">
              <a:latin typeface="Times New Roman"/>
              <a:cs typeface="Times New Roman"/>
            </a:endParaRPr>
          </a:p>
        </p:txBody>
      </p:sp>
      <p:sp>
        <p:nvSpPr>
          <p:cNvPr id="4" name="object 4"/>
          <p:cNvSpPr/>
          <p:nvPr/>
        </p:nvSpPr>
        <p:spPr>
          <a:xfrm>
            <a:off x="304800" y="304799"/>
            <a:ext cx="6952615" cy="10084435"/>
          </a:xfrm>
          <a:custGeom>
            <a:avLst/>
            <a:gdLst/>
            <a:ahLst/>
            <a:cxnLst/>
            <a:rect l="l" t="t" r="r" b="b"/>
            <a:pathLst>
              <a:path w="6952615" h="10084435">
                <a:moveTo>
                  <a:pt x="6952475" y="10078225"/>
                </a:moveTo>
                <a:lnTo>
                  <a:pt x="6946392" y="10078225"/>
                </a:lnTo>
                <a:lnTo>
                  <a:pt x="6096" y="10078225"/>
                </a:lnTo>
                <a:lnTo>
                  <a:pt x="0" y="10078225"/>
                </a:lnTo>
                <a:lnTo>
                  <a:pt x="0" y="10084308"/>
                </a:lnTo>
                <a:lnTo>
                  <a:pt x="6096" y="10084308"/>
                </a:lnTo>
                <a:lnTo>
                  <a:pt x="6946392" y="10084308"/>
                </a:lnTo>
                <a:lnTo>
                  <a:pt x="6952475" y="10084308"/>
                </a:lnTo>
                <a:lnTo>
                  <a:pt x="6952475" y="10078225"/>
                </a:lnTo>
                <a:close/>
              </a:path>
              <a:path w="6952615" h="10084435">
                <a:moveTo>
                  <a:pt x="6952475" y="0"/>
                </a:moveTo>
                <a:lnTo>
                  <a:pt x="6946392" y="0"/>
                </a:lnTo>
                <a:lnTo>
                  <a:pt x="6096" y="0"/>
                </a:lnTo>
                <a:lnTo>
                  <a:pt x="0" y="0"/>
                </a:lnTo>
                <a:lnTo>
                  <a:pt x="0" y="10078212"/>
                </a:lnTo>
                <a:lnTo>
                  <a:pt x="6096" y="10078212"/>
                </a:lnTo>
                <a:lnTo>
                  <a:pt x="6096" y="6096"/>
                </a:lnTo>
                <a:lnTo>
                  <a:pt x="6946392" y="6096"/>
                </a:lnTo>
                <a:lnTo>
                  <a:pt x="6946392" y="10078212"/>
                </a:lnTo>
                <a:lnTo>
                  <a:pt x="6952475" y="10078212"/>
                </a:lnTo>
                <a:lnTo>
                  <a:pt x="6952475" y="0"/>
                </a:lnTo>
                <a:close/>
              </a:path>
            </a:pathLst>
          </a:custGeom>
          <a:solidFill>
            <a:srgbClr val="000000"/>
          </a:solid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04838" y="436880"/>
            <a:ext cx="16891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17</a:t>
            </a:r>
            <a:endParaRPr sz="1100">
              <a:latin typeface="Carlito"/>
              <a:cs typeface="Carlito"/>
            </a:endParaRPr>
          </a:p>
        </p:txBody>
      </p:sp>
      <p:sp>
        <p:nvSpPr>
          <p:cNvPr id="3" name="object 3"/>
          <p:cNvSpPr txBox="1"/>
          <p:nvPr/>
        </p:nvSpPr>
        <p:spPr>
          <a:xfrm>
            <a:off x="902004" y="2002281"/>
            <a:ext cx="5791835" cy="162750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25. </a:t>
            </a:r>
            <a:r>
              <a:rPr sz="1200" spc="-5" dirty="0">
                <a:latin typeface="Times New Roman"/>
                <a:cs typeface="Times New Roman"/>
              </a:rPr>
              <a:t>Amazon</a:t>
            </a:r>
            <a:r>
              <a:rPr sz="1200" spc="-70" dirty="0">
                <a:latin typeface="Times New Roman"/>
                <a:cs typeface="Times New Roman"/>
              </a:rPr>
              <a:t> </a:t>
            </a:r>
            <a:r>
              <a:rPr sz="1200" spc="-5" dirty="0">
                <a:latin typeface="Times New Roman"/>
                <a:cs typeface="Times New Roman"/>
              </a:rPr>
              <a:t>Inspector</a:t>
            </a:r>
            <a:endParaRPr sz="1200">
              <a:latin typeface="Times New Roman"/>
              <a:cs typeface="Times New Roman"/>
            </a:endParaRPr>
          </a:p>
          <a:p>
            <a:pPr>
              <a:lnSpc>
                <a:spcPct val="100000"/>
              </a:lnSpc>
              <a:spcBef>
                <a:spcPts val="15"/>
              </a:spcBef>
            </a:pPr>
            <a:endParaRPr sz="1300">
              <a:latin typeface="Times New Roman"/>
              <a:cs typeface="Times New Roman"/>
            </a:endParaRPr>
          </a:p>
          <a:p>
            <a:pPr marL="12700" marR="5080" indent="38100">
              <a:lnSpc>
                <a:spcPct val="95900"/>
              </a:lnSpc>
            </a:pPr>
            <a:r>
              <a:rPr sz="1200" spc="-5" dirty="0">
                <a:latin typeface="Times New Roman"/>
                <a:cs typeface="Times New Roman"/>
              </a:rPr>
              <a:t>Amazon Inspector is </a:t>
            </a:r>
            <a:r>
              <a:rPr sz="1200" dirty="0">
                <a:latin typeface="Times New Roman"/>
                <a:cs typeface="Times New Roman"/>
              </a:rPr>
              <a:t>an </a:t>
            </a:r>
            <a:r>
              <a:rPr sz="1200" spc="-5" dirty="0">
                <a:latin typeface="Times New Roman"/>
                <a:cs typeface="Times New Roman"/>
              </a:rPr>
              <a:t>automated vulnerability management service. </a:t>
            </a:r>
            <a:r>
              <a:rPr sz="1200" dirty="0">
                <a:latin typeface="Times New Roman"/>
                <a:cs typeface="Times New Roman"/>
              </a:rPr>
              <a:t>This </a:t>
            </a:r>
            <a:r>
              <a:rPr sz="1200" spc="-5" dirty="0">
                <a:latin typeface="Times New Roman"/>
                <a:cs typeface="Times New Roman"/>
              </a:rPr>
              <a:t>service offers  continuous and automated vulnerability management </a:t>
            </a:r>
            <a:r>
              <a:rPr sz="1200" dirty="0">
                <a:latin typeface="Times New Roman"/>
                <a:cs typeface="Times New Roman"/>
              </a:rPr>
              <a:t>for Amazon EC2 and </a:t>
            </a:r>
            <a:r>
              <a:rPr sz="1200" spc="-5" dirty="0">
                <a:latin typeface="Times New Roman"/>
                <a:cs typeface="Times New Roman"/>
              </a:rPr>
              <a:t>Amazon </a:t>
            </a:r>
            <a:r>
              <a:rPr sz="1200" dirty="0">
                <a:latin typeface="Times New Roman"/>
                <a:cs typeface="Times New Roman"/>
              </a:rPr>
              <a:t>ECR. </a:t>
            </a:r>
            <a:r>
              <a:rPr sz="1200" spc="-10" dirty="0">
                <a:latin typeface="Times New Roman"/>
                <a:cs typeface="Times New Roman"/>
              </a:rPr>
              <a:t>It  </a:t>
            </a:r>
            <a:r>
              <a:rPr sz="1200" spc="-5" dirty="0">
                <a:latin typeface="Times New Roman"/>
                <a:cs typeface="Times New Roman"/>
              </a:rPr>
              <a:t>allows scanning AWS workloads </a:t>
            </a:r>
            <a:r>
              <a:rPr sz="1200" dirty="0">
                <a:latin typeface="Times New Roman"/>
                <a:cs typeface="Times New Roman"/>
              </a:rPr>
              <a:t>for software </a:t>
            </a:r>
            <a:r>
              <a:rPr sz="1200" spc="-5" dirty="0">
                <a:latin typeface="Times New Roman"/>
                <a:cs typeface="Times New Roman"/>
              </a:rPr>
              <a:t>vulnerabilities and </a:t>
            </a:r>
            <a:r>
              <a:rPr sz="1200" dirty="0">
                <a:latin typeface="Times New Roman"/>
                <a:cs typeface="Times New Roman"/>
              </a:rPr>
              <a:t>unwanted </a:t>
            </a:r>
            <a:r>
              <a:rPr sz="1200" spc="-5" dirty="0">
                <a:latin typeface="Times New Roman"/>
                <a:cs typeface="Times New Roman"/>
              </a:rPr>
              <a:t>network exposure.  Amazon Inspector </a:t>
            </a:r>
            <a:r>
              <a:rPr sz="1200" dirty="0">
                <a:latin typeface="Times New Roman"/>
                <a:cs typeface="Times New Roman"/>
              </a:rPr>
              <a:t>quickly </a:t>
            </a:r>
            <a:r>
              <a:rPr sz="1200" spc="-5" dirty="0">
                <a:latin typeface="Times New Roman"/>
                <a:cs typeface="Times New Roman"/>
              </a:rPr>
              <a:t>identifies vulnerabilities, which helps </a:t>
            </a:r>
            <a:r>
              <a:rPr sz="1200" dirty="0">
                <a:latin typeface="Times New Roman"/>
                <a:cs typeface="Times New Roman"/>
              </a:rPr>
              <a:t>to take </a:t>
            </a:r>
            <a:r>
              <a:rPr sz="1200" spc="-5" dirty="0">
                <a:latin typeface="Times New Roman"/>
                <a:cs typeface="Times New Roman"/>
              </a:rPr>
              <a:t>immediate actions </a:t>
            </a:r>
            <a:r>
              <a:rPr sz="1200" dirty="0">
                <a:latin typeface="Times New Roman"/>
                <a:cs typeface="Times New Roman"/>
              </a:rPr>
              <a:t>to  </a:t>
            </a:r>
            <a:r>
              <a:rPr sz="1200" spc="-5" dirty="0">
                <a:latin typeface="Times New Roman"/>
                <a:cs typeface="Times New Roman"/>
              </a:rPr>
              <a:t>resolve them </a:t>
            </a:r>
            <a:r>
              <a:rPr sz="1200" dirty="0">
                <a:latin typeface="Times New Roman"/>
                <a:cs typeface="Times New Roman"/>
              </a:rPr>
              <a:t>before it </a:t>
            </a:r>
            <a:r>
              <a:rPr sz="1200" spc="-5" dirty="0">
                <a:latin typeface="Times New Roman"/>
                <a:cs typeface="Times New Roman"/>
              </a:rPr>
              <a:t>worsens </a:t>
            </a:r>
            <a:r>
              <a:rPr sz="1200" dirty="0">
                <a:latin typeface="Times New Roman"/>
                <a:cs typeface="Times New Roman"/>
              </a:rPr>
              <a:t>the </a:t>
            </a:r>
            <a:r>
              <a:rPr sz="1200" spc="-5" dirty="0">
                <a:latin typeface="Times New Roman"/>
                <a:cs typeface="Times New Roman"/>
              </a:rPr>
              <a:t>applications. Moreover, </a:t>
            </a:r>
            <a:r>
              <a:rPr sz="1200" dirty="0">
                <a:latin typeface="Times New Roman"/>
                <a:cs typeface="Times New Roman"/>
              </a:rPr>
              <a:t>it supports meeting </a:t>
            </a:r>
            <a:r>
              <a:rPr sz="1200" spc="-5" dirty="0">
                <a:latin typeface="Times New Roman"/>
                <a:cs typeface="Times New Roman"/>
              </a:rPr>
              <a:t>compliance  requirements and reduces meantime-to-remediate vulnerabilities. And </a:t>
            </a:r>
            <a:r>
              <a:rPr sz="1200" dirty="0">
                <a:latin typeface="Times New Roman"/>
                <a:cs typeface="Times New Roman"/>
              </a:rPr>
              <a:t>it </a:t>
            </a:r>
            <a:r>
              <a:rPr sz="1200" spc="-5" dirty="0">
                <a:latin typeface="Times New Roman"/>
                <a:cs typeface="Times New Roman"/>
              </a:rPr>
              <a:t>provides </a:t>
            </a:r>
            <a:r>
              <a:rPr sz="1200" dirty="0">
                <a:latin typeface="Times New Roman"/>
                <a:cs typeface="Times New Roman"/>
              </a:rPr>
              <a:t>you </a:t>
            </a:r>
            <a:r>
              <a:rPr sz="1200" spc="-5" dirty="0">
                <a:latin typeface="Times New Roman"/>
                <a:cs typeface="Times New Roman"/>
              </a:rPr>
              <a:t>with  accurate risk scores and streamlined</a:t>
            </a:r>
            <a:r>
              <a:rPr sz="1200" spc="20" dirty="0">
                <a:latin typeface="Times New Roman"/>
                <a:cs typeface="Times New Roman"/>
              </a:rPr>
              <a:t> </a:t>
            </a:r>
            <a:r>
              <a:rPr sz="1200" spc="-5" dirty="0">
                <a:latin typeface="Times New Roman"/>
                <a:cs typeface="Times New Roman"/>
              </a:rPr>
              <a:t>workflow.</a:t>
            </a:r>
            <a:endParaRPr sz="1200">
              <a:latin typeface="Times New Roman"/>
              <a:cs typeface="Times New Roman"/>
            </a:endParaRPr>
          </a:p>
        </p:txBody>
      </p:sp>
      <p:sp>
        <p:nvSpPr>
          <p:cNvPr id="4" name="object 4"/>
          <p:cNvSpPr txBox="1"/>
          <p:nvPr/>
        </p:nvSpPr>
        <p:spPr>
          <a:xfrm>
            <a:off x="902004" y="4828159"/>
            <a:ext cx="5900420" cy="145224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26. </a:t>
            </a:r>
            <a:r>
              <a:rPr sz="1200" spc="-35" dirty="0">
                <a:latin typeface="Times New Roman"/>
                <a:cs typeface="Times New Roman"/>
              </a:rPr>
              <a:t>AWS </a:t>
            </a:r>
            <a:r>
              <a:rPr sz="1200" spc="-5" dirty="0">
                <a:latin typeface="Times New Roman"/>
                <a:cs typeface="Times New Roman"/>
              </a:rPr>
              <a:t>Firewall</a:t>
            </a:r>
            <a:r>
              <a:rPr sz="1200" spc="-40" dirty="0">
                <a:latin typeface="Times New Roman"/>
                <a:cs typeface="Times New Roman"/>
              </a:rPr>
              <a:t> </a:t>
            </a:r>
            <a:r>
              <a:rPr sz="1200" dirty="0">
                <a:latin typeface="Times New Roman"/>
                <a:cs typeface="Times New Roman"/>
              </a:rPr>
              <a:t>Manager</a:t>
            </a:r>
            <a:endParaRPr sz="1200">
              <a:latin typeface="Times New Roman"/>
              <a:cs typeface="Times New Roman"/>
            </a:endParaRPr>
          </a:p>
          <a:p>
            <a:pPr>
              <a:lnSpc>
                <a:spcPct val="100000"/>
              </a:lnSpc>
              <a:spcBef>
                <a:spcPts val="55"/>
              </a:spcBef>
            </a:pPr>
            <a:endParaRPr sz="1300">
              <a:latin typeface="Times New Roman"/>
              <a:cs typeface="Times New Roman"/>
            </a:endParaRPr>
          </a:p>
          <a:p>
            <a:pPr marL="12700" marR="5080" indent="38100">
              <a:lnSpc>
                <a:spcPts val="1380"/>
              </a:lnSpc>
            </a:pPr>
            <a:r>
              <a:rPr sz="1200" spc="-10" dirty="0">
                <a:latin typeface="Times New Roman"/>
                <a:cs typeface="Times New Roman"/>
              </a:rPr>
              <a:t>It </a:t>
            </a:r>
            <a:r>
              <a:rPr sz="1200" spc="-5" dirty="0">
                <a:latin typeface="Times New Roman"/>
                <a:cs typeface="Times New Roman"/>
              </a:rPr>
              <a:t>is </a:t>
            </a:r>
            <a:r>
              <a:rPr sz="1200" dirty="0">
                <a:latin typeface="Times New Roman"/>
                <a:cs typeface="Times New Roman"/>
              </a:rPr>
              <a:t>the </a:t>
            </a:r>
            <a:r>
              <a:rPr sz="1200" spc="-5" dirty="0">
                <a:latin typeface="Times New Roman"/>
                <a:cs typeface="Times New Roman"/>
              </a:rPr>
              <a:t>central </a:t>
            </a:r>
            <a:r>
              <a:rPr sz="1200" dirty="0">
                <a:latin typeface="Times New Roman"/>
                <a:cs typeface="Times New Roman"/>
              </a:rPr>
              <a:t>management </a:t>
            </a:r>
            <a:r>
              <a:rPr sz="1200" spc="-5" dirty="0">
                <a:latin typeface="Times New Roman"/>
                <a:cs typeface="Times New Roman"/>
              </a:rPr>
              <a:t>service </a:t>
            </a:r>
            <a:r>
              <a:rPr sz="1200" dirty="0">
                <a:latin typeface="Times New Roman"/>
                <a:cs typeface="Times New Roman"/>
              </a:rPr>
              <a:t>of </a:t>
            </a:r>
            <a:r>
              <a:rPr sz="1200" spc="-5" dirty="0">
                <a:latin typeface="Times New Roman"/>
                <a:cs typeface="Times New Roman"/>
              </a:rPr>
              <a:t>firewall </a:t>
            </a:r>
            <a:r>
              <a:rPr sz="1200" dirty="0">
                <a:latin typeface="Times New Roman"/>
                <a:cs typeface="Times New Roman"/>
              </a:rPr>
              <a:t>rules. The </a:t>
            </a:r>
            <a:r>
              <a:rPr sz="1200" spc="-5" dirty="0">
                <a:latin typeface="Times New Roman"/>
                <a:cs typeface="Times New Roman"/>
              </a:rPr>
              <a:t>firewall manager supports managing  firewall rules across all </a:t>
            </a:r>
            <a:r>
              <a:rPr sz="1200" dirty="0">
                <a:latin typeface="Times New Roman"/>
                <a:cs typeface="Times New Roman"/>
              </a:rPr>
              <a:t>the </a:t>
            </a:r>
            <a:r>
              <a:rPr sz="1200" spc="-5" dirty="0">
                <a:latin typeface="Times New Roman"/>
                <a:cs typeface="Times New Roman"/>
              </a:rPr>
              <a:t>applications and </a:t>
            </a:r>
            <a:r>
              <a:rPr sz="1200" dirty="0">
                <a:latin typeface="Times New Roman"/>
                <a:cs typeface="Times New Roman"/>
              </a:rPr>
              <a:t>accounts. The </a:t>
            </a:r>
            <a:r>
              <a:rPr sz="1200" spc="-5" dirty="0">
                <a:latin typeface="Times New Roman"/>
                <a:cs typeface="Times New Roman"/>
              </a:rPr>
              <a:t>common security </a:t>
            </a:r>
            <a:r>
              <a:rPr sz="1200" dirty="0">
                <a:latin typeface="Times New Roman"/>
                <a:cs typeface="Times New Roman"/>
              </a:rPr>
              <a:t>rules </a:t>
            </a:r>
            <a:r>
              <a:rPr sz="1200" spc="-5" dirty="0">
                <a:latin typeface="Times New Roman"/>
                <a:cs typeface="Times New Roman"/>
              </a:rPr>
              <a:t>help </a:t>
            </a:r>
            <a:r>
              <a:rPr sz="1200" dirty="0">
                <a:latin typeface="Times New Roman"/>
                <a:cs typeface="Times New Roman"/>
              </a:rPr>
              <a:t>to  </a:t>
            </a:r>
            <a:r>
              <a:rPr sz="1200" spc="-5" dirty="0">
                <a:latin typeface="Times New Roman"/>
                <a:cs typeface="Times New Roman"/>
              </a:rPr>
              <a:t>manage </a:t>
            </a:r>
            <a:r>
              <a:rPr sz="1200" dirty="0">
                <a:latin typeface="Times New Roman"/>
                <a:cs typeface="Times New Roman"/>
              </a:rPr>
              <a:t>new </a:t>
            </a:r>
            <a:r>
              <a:rPr sz="1200" spc="-5" dirty="0">
                <a:latin typeface="Times New Roman"/>
                <a:cs typeface="Times New Roman"/>
              </a:rPr>
              <a:t>applications included over time. </a:t>
            </a:r>
            <a:r>
              <a:rPr sz="1200" spc="-10" dirty="0">
                <a:latin typeface="Times New Roman"/>
                <a:cs typeface="Times New Roman"/>
              </a:rPr>
              <a:t>It </a:t>
            </a:r>
            <a:r>
              <a:rPr sz="1200" spc="-5" dirty="0">
                <a:latin typeface="Times New Roman"/>
                <a:cs typeface="Times New Roman"/>
              </a:rPr>
              <a:t>is </a:t>
            </a:r>
            <a:r>
              <a:rPr sz="1200" dirty="0">
                <a:latin typeface="Times New Roman"/>
                <a:cs typeface="Times New Roman"/>
              </a:rPr>
              <a:t>the one-time solution for </a:t>
            </a:r>
            <a:r>
              <a:rPr sz="1200" spc="-5" dirty="0">
                <a:latin typeface="Times New Roman"/>
                <a:cs typeface="Times New Roman"/>
              </a:rPr>
              <a:t>consistently creating  firewall rules and </a:t>
            </a:r>
            <a:r>
              <a:rPr sz="1200" dirty="0">
                <a:latin typeface="Times New Roman"/>
                <a:cs typeface="Times New Roman"/>
              </a:rPr>
              <a:t>security </a:t>
            </a:r>
            <a:r>
              <a:rPr sz="1200" spc="-5" dirty="0">
                <a:latin typeface="Times New Roman"/>
                <a:cs typeface="Times New Roman"/>
              </a:rPr>
              <a:t>policies and implementing </a:t>
            </a:r>
            <a:r>
              <a:rPr sz="1200" dirty="0">
                <a:latin typeface="Times New Roman"/>
                <a:cs typeface="Times New Roman"/>
              </a:rPr>
              <a:t>them </a:t>
            </a:r>
            <a:r>
              <a:rPr sz="1200" spc="-5" dirty="0">
                <a:latin typeface="Times New Roman"/>
                <a:cs typeface="Times New Roman"/>
              </a:rPr>
              <a:t>across </a:t>
            </a:r>
            <a:r>
              <a:rPr sz="1200" dirty="0">
                <a:latin typeface="Times New Roman"/>
                <a:cs typeface="Times New Roman"/>
              </a:rPr>
              <a:t>the </a:t>
            </a:r>
            <a:r>
              <a:rPr sz="1200" spc="-5" dirty="0">
                <a:latin typeface="Times New Roman"/>
                <a:cs typeface="Times New Roman"/>
              </a:rPr>
              <a:t>infrastructure. AWS  firewall manager </a:t>
            </a:r>
            <a:r>
              <a:rPr sz="1200" dirty="0">
                <a:latin typeface="Times New Roman"/>
                <a:cs typeface="Times New Roman"/>
              </a:rPr>
              <a:t>helps you </a:t>
            </a:r>
            <a:r>
              <a:rPr sz="1200" spc="-5" dirty="0">
                <a:latin typeface="Times New Roman"/>
                <a:cs typeface="Times New Roman"/>
              </a:rPr>
              <a:t>audit VPC security </a:t>
            </a:r>
            <a:r>
              <a:rPr sz="1200" dirty="0">
                <a:latin typeface="Times New Roman"/>
                <a:cs typeface="Times New Roman"/>
              </a:rPr>
              <a:t>groups </a:t>
            </a:r>
            <a:r>
              <a:rPr sz="1200" spc="-5" dirty="0">
                <a:latin typeface="Times New Roman"/>
                <a:cs typeface="Times New Roman"/>
              </a:rPr>
              <a:t>for compliance requirements and control  network traffic</a:t>
            </a:r>
            <a:r>
              <a:rPr sz="1200" spc="-10" dirty="0">
                <a:latin typeface="Times New Roman"/>
                <a:cs typeface="Times New Roman"/>
              </a:rPr>
              <a:t> </a:t>
            </a:r>
            <a:r>
              <a:rPr sz="1200" spc="-5" dirty="0">
                <a:latin typeface="Times New Roman"/>
                <a:cs typeface="Times New Roman"/>
              </a:rPr>
              <a:t>effectively.</a:t>
            </a:r>
            <a:endParaRPr sz="1200">
              <a:latin typeface="Times New Roman"/>
              <a:cs typeface="Times New Roman"/>
            </a:endParaRPr>
          </a:p>
        </p:txBody>
      </p:sp>
      <p:sp>
        <p:nvSpPr>
          <p:cNvPr id="5" name="object 5"/>
          <p:cNvSpPr txBox="1"/>
          <p:nvPr/>
        </p:nvSpPr>
        <p:spPr>
          <a:xfrm>
            <a:off x="902004" y="7555230"/>
            <a:ext cx="5942965" cy="110172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27. </a:t>
            </a:r>
            <a:r>
              <a:rPr sz="1200" spc="-5" dirty="0">
                <a:latin typeface="Times New Roman"/>
                <a:cs typeface="Times New Roman"/>
              </a:rPr>
              <a:t>Amazon</a:t>
            </a:r>
            <a:r>
              <a:rPr sz="1200" spc="-145" dirty="0">
                <a:latin typeface="Times New Roman"/>
                <a:cs typeface="Times New Roman"/>
              </a:rPr>
              <a:t> </a:t>
            </a:r>
            <a:r>
              <a:rPr sz="1200" spc="-5" dirty="0">
                <a:latin typeface="Times New Roman"/>
                <a:cs typeface="Times New Roman"/>
              </a:rPr>
              <a:t>Appflow</a:t>
            </a:r>
            <a:endParaRPr sz="1200">
              <a:latin typeface="Times New Roman"/>
              <a:cs typeface="Times New Roman"/>
            </a:endParaRPr>
          </a:p>
          <a:p>
            <a:pPr>
              <a:lnSpc>
                <a:spcPct val="100000"/>
              </a:lnSpc>
              <a:spcBef>
                <a:spcPts val="50"/>
              </a:spcBef>
            </a:pPr>
            <a:endParaRPr sz="1300">
              <a:latin typeface="Times New Roman"/>
              <a:cs typeface="Times New Roman"/>
            </a:endParaRPr>
          </a:p>
          <a:p>
            <a:pPr marL="12700" marR="5080" indent="38100">
              <a:lnSpc>
                <a:spcPts val="1380"/>
              </a:lnSpc>
            </a:pPr>
            <a:r>
              <a:rPr sz="1200" spc="-5" dirty="0">
                <a:latin typeface="Times New Roman"/>
                <a:cs typeface="Times New Roman"/>
              </a:rPr>
              <a:t>Amazon Appflow is </a:t>
            </a:r>
            <a:r>
              <a:rPr sz="1200" dirty="0">
                <a:latin typeface="Times New Roman"/>
                <a:cs typeface="Times New Roman"/>
              </a:rPr>
              <a:t>a no-code </a:t>
            </a:r>
            <a:r>
              <a:rPr sz="1200" spc="-5" dirty="0">
                <a:latin typeface="Times New Roman"/>
                <a:cs typeface="Times New Roman"/>
              </a:rPr>
              <a:t>service </a:t>
            </a:r>
            <a:r>
              <a:rPr sz="1200" dirty="0">
                <a:latin typeface="Times New Roman"/>
                <a:cs typeface="Times New Roman"/>
              </a:rPr>
              <a:t>that </a:t>
            </a:r>
            <a:r>
              <a:rPr sz="1200" spc="-5" dirty="0">
                <a:latin typeface="Times New Roman"/>
                <a:cs typeface="Times New Roman"/>
              </a:rPr>
              <a:t>allows </a:t>
            </a:r>
            <a:r>
              <a:rPr sz="1200" dirty="0">
                <a:latin typeface="Times New Roman"/>
                <a:cs typeface="Times New Roman"/>
              </a:rPr>
              <a:t>the </a:t>
            </a:r>
            <a:r>
              <a:rPr sz="1200" spc="-5" dirty="0">
                <a:latin typeface="Times New Roman"/>
                <a:cs typeface="Times New Roman"/>
              </a:rPr>
              <a:t>integration </a:t>
            </a:r>
            <a:r>
              <a:rPr sz="1200" dirty="0">
                <a:latin typeface="Times New Roman"/>
                <a:cs typeface="Times New Roman"/>
              </a:rPr>
              <a:t>of </a:t>
            </a:r>
            <a:r>
              <a:rPr sz="1200" spc="-5" dirty="0">
                <a:latin typeface="Times New Roman"/>
                <a:cs typeface="Times New Roman"/>
              </a:rPr>
              <a:t>SaaS applications and AWS  services effortlessly. </a:t>
            </a:r>
            <a:r>
              <a:rPr sz="1200" dirty="0">
                <a:latin typeface="Times New Roman"/>
                <a:cs typeface="Times New Roman"/>
              </a:rPr>
              <a:t>To be more </a:t>
            </a:r>
            <a:r>
              <a:rPr sz="1200" spc="-5" dirty="0">
                <a:latin typeface="Times New Roman"/>
                <a:cs typeface="Times New Roman"/>
              </a:rPr>
              <a:t>precise, </a:t>
            </a:r>
            <a:r>
              <a:rPr sz="1200" dirty="0">
                <a:latin typeface="Times New Roman"/>
                <a:cs typeface="Times New Roman"/>
              </a:rPr>
              <a:t>it securely </a:t>
            </a:r>
            <a:r>
              <a:rPr sz="1200" spc="-5" dirty="0">
                <a:latin typeface="Times New Roman"/>
                <a:cs typeface="Times New Roman"/>
              </a:rPr>
              <a:t>automates dataflows integrating </a:t>
            </a:r>
            <a:r>
              <a:rPr sz="1200" dirty="0">
                <a:latin typeface="Times New Roman"/>
                <a:cs typeface="Times New Roman"/>
              </a:rPr>
              <a:t>third-party  </a:t>
            </a:r>
            <a:r>
              <a:rPr sz="1200" spc="-5" dirty="0">
                <a:latin typeface="Times New Roman"/>
                <a:cs typeface="Times New Roman"/>
              </a:rPr>
              <a:t>applications and AWS services </a:t>
            </a:r>
            <a:r>
              <a:rPr sz="1200" dirty="0">
                <a:latin typeface="Times New Roman"/>
                <a:cs typeface="Times New Roman"/>
              </a:rPr>
              <a:t>without using </a:t>
            </a:r>
            <a:r>
              <a:rPr sz="1200" spc="-5" dirty="0">
                <a:latin typeface="Times New Roman"/>
                <a:cs typeface="Times New Roman"/>
              </a:rPr>
              <a:t>codes. </a:t>
            </a:r>
            <a:r>
              <a:rPr sz="1200" dirty="0">
                <a:latin typeface="Times New Roman"/>
                <a:cs typeface="Times New Roman"/>
              </a:rPr>
              <a:t>You </a:t>
            </a:r>
            <a:r>
              <a:rPr sz="1200" spc="-5" dirty="0">
                <a:latin typeface="Times New Roman"/>
                <a:cs typeface="Times New Roman"/>
              </a:rPr>
              <a:t>can </a:t>
            </a:r>
            <a:r>
              <a:rPr sz="1200" dirty="0">
                <a:latin typeface="Times New Roman"/>
                <a:cs typeface="Times New Roman"/>
              </a:rPr>
              <a:t>transfer </a:t>
            </a:r>
            <a:r>
              <a:rPr sz="1200" spc="-5" dirty="0">
                <a:latin typeface="Times New Roman"/>
                <a:cs typeface="Times New Roman"/>
              </a:rPr>
              <a:t>data between SaaS  applications </a:t>
            </a:r>
            <a:r>
              <a:rPr sz="1200" dirty="0">
                <a:latin typeface="Times New Roman"/>
                <a:cs typeface="Times New Roman"/>
              </a:rPr>
              <a:t>such </a:t>
            </a:r>
            <a:r>
              <a:rPr sz="1200" spc="-10" dirty="0">
                <a:latin typeface="Times New Roman"/>
                <a:cs typeface="Times New Roman"/>
              </a:rPr>
              <a:t>as </a:t>
            </a:r>
            <a:r>
              <a:rPr sz="1200" spc="-5" dirty="0">
                <a:latin typeface="Times New Roman"/>
                <a:cs typeface="Times New Roman"/>
              </a:rPr>
              <a:t>Salesforce, SAP, </a:t>
            </a:r>
            <a:r>
              <a:rPr sz="1200" dirty="0">
                <a:latin typeface="Times New Roman"/>
                <a:cs typeface="Times New Roman"/>
              </a:rPr>
              <a:t>Zendesk, etc.</a:t>
            </a:r>
            <a:r>
              <a:rPr sz="1200" spc="25" dirty="0">
                <a:latin typeface="Times New Roman"/>
                <a:cs typeface="Times New Roman"/>
              </a:rPr>
              <a:t> </a:t>
            </a:r>
            <a:r>
              <a:rPr sz="1200" dirty="0">
                <a:latin typeface="Times New Roman"/>
                <a:cs typeface="Times New Roman"/>
              </a:rPr>
              <a:t>since</a:t>
            </a:r>
            <a:endParaRPr sz="1200">
              <a:latin typeface="Times New Roman"/>
              <a:cs typeface="Times New Roman"/>
            </a:endParaRPr>
          </a:p>
        </p:txBody>
      </p:sp>
      <p:sp>
        <p:nvSpPr>
          <p:cNvPr id="6" name="object 6"/>
          <p:cNvSpPr/>
          <p:nvPr/>
        </p:nvSpPr>
        <p:spPr>
          <a:xfrm>
            <a:off x="3524491" y="952814"/>
            <a:ext cx="733063" cy="85471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524491" y="3826488"/>
            <a:ext cx="723417" cy="823266"/>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505200" y="6448081"/>
            <a:ext cx="753745" cy="92824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04" y="436880"/>
            <a:ext cx="5971540" cy="838200"/>
          </a:xfrm>
          <a:prstGeom prst="rect">
            <a:avLst/>
          </a:prstGeom>
        </p:spPr>
        <p:txBody>
          <a:bodyPr vert="horz" wrap="square" lIns="0" tIns="12700" rIns="0" bIns="0" rtlCol="0">
            <a:spAutoFit/>
          </a:bodyPr>
          <a:lstStyle/>
          <a:p>
            <a:pPr marR="5080" algn="r">
              <a:lnSpc>
                <a:spcPct val="100000"/>
              </a:lnSpc>
              <a:spcBef>
                <a:spcPts val="100"/>
              </a:spcBef>
            </a:pPr>
            <a:r>
              <a:rPr sz="1100" dirty="0">
                <a:latin typeface="Carlito"/>
                <a:cs typeface="Carlito"/>
              </a:rPr>
              <a:t>18</a:t>
            </a:r>
            <a:endParaRPr sz="1100">
              <a:latin typeface="Carlito"/>
              <a:cs typeface="Carlito"/>
            </a:endParaRPr>
          </a:p>
          <a:p>
            <a:pPr>
              <a:lnSpc>
                <a:spcPct val="100000"/>
              </a:lnSpc>
            </a:pPr>
            <a:endParaRPr sz="1100">
              <a:latin typeface="Carlito"/>
              <a:cs typeface="Carlito"/>
            </a:endParaRPr>
          </a:p>
          <a:p>
            <a:pPr>
              <a:lnSpc>
                <a:spcPct val="100000"/>
              </a:lnSpc>
              <a:spcBef>
                <a:spcPts val="30"/>
              </a:spcBef>
            </a:pPr>
            <a:endParaRPr sz="800">
              <a:latin typeface="Carlito"/>
              <a:cs typeface="Carlito"/>
            </a:endParaRPr>
          </a:p>
          <a:p>
            <a:pPr marL="12700" marR="222250">
              <a:lnSpc>
                <a:spcPts val="1380"/>
              </a:lnSpc>
              <a:spcBef>
                <a:spcPts val="5"/>
              </a:spcBef>
            </a:pPr>
            <a:r>
              <a:rPr sz="1200" spc="-5" dirty="0">
                <a:latin typeface="Times New Roman"/>
                <a:cs typeface="Times New Roman"/>
              </a:rPr>
              <a:t>Amazon Appflow can </a:t>
            </a:r>
            <a:r>
              <a:rPr sz="1200" dirty="0">
                <a:latin typeface="Times New Roman"/>
                <a:cs typeface="Times New Roman"/>
              </a:rPr>
              <a:t>be </a:t>
            </a:r>
            <a:r>
              <a:rPr sz="1200" spc="-5" dirty="0">
                <a:latin typeface="Times New Roman"/>
                <a:cs typeface="Times New Roman"/>
              </a:rPr>
              <a:t>integrated with </a:t>
            </a:r>
            <a:r>
              <a:rPr sz="1200" dirty="0">
                <a:latin typeface="Times New Roman"/>
                <a:cs typeface="Times New Roman"/>
              </a:rPr>
              <a:t>other </a:t>
            </a:r>
            <a:r>
              <a:rPr sz="1200" spc="-5" dirty="0">
                <a:latin typeface="Times New Roman"/>
                <a:cs typeface="Times New Roman"/>
              </a:rPr>
              <a:t>applications </a:t>
            </a:r>
            <a:r>
              <a:rPr sz="1200" dirty="0">
                <a:latin typeface="Times New Roman"/>
                <a:cs typeface="Times New Roman"/>
              </a:rPr>
              <a:t>in a </a:t>
            </a:r>
            <a:r>
              <a:rPr sz="1200" spc="-5" dirty="0">
                <a:latin typeface="Times New Roman"/>
                <a:cs typeface="Times New Roman"/>
              </a:rPr>
              <a:t>few clicks. Especially, </a:t>
            </a:r>
            <a:r>
              <a:rPr sz="1200" dirty="0">
                <a:latin typeface="Times New Roman"/>
                <a:cs typeface="Times New Roman"/>
              </a:rPr>
              <a:t>a large  volume of </a:t>
            </a:r>
            <a:r>
              <a:rPr sz="1200" spc="-5" dirty="0">
                <a:latin typeface="Times New Roman"/>
                <a:cs typeface="Times New Roman"/>
              </a:rPr>
              <a:t>data can </a:t>
            </a:r>
            <a:r>
              <a:rPr sz="1200" dirty="0">
                <a:latin typeface="Times New Roman"/>
                <a:cs typeface="Times New Roman"/>
              </a:rPr>
              <a:t>be moved without </a:t>
            </a:r>
            <a:r>
              <a:rPr sz="1200" spc="-5" dirty="0">
                <a:latin typeface="Times New Roman"/>
                <a:cs typeface="Times New Roman"/>
              </a:rPr>
              <a:t>breaking </a:t>
            </a:r>
            <a:r>
              <a:rPr sz="1200" dirty="0">
                <a:latin typeface="Times New Roman"/>
                <a:cs typeface="Times New Roman"/>
              </a:rPr>
              <a:t>it up into </a:t>
            </a:r>
            <a:r>
              <a:rPr sz="1200" spc="-5" dirty="0">
                <a:latin typeface="Times New Roman"/>
                <a:cs typeface="Times New Roman"/>
              </a:rPr>
              <a:t>batches </a:t>
            </a:r>
            <a:r>
              <a:rPr sz="1200" dirty="0">
                <a:latin typeface="Times New Roman"/>
                <a:cs typeface="Times New Roman"/>
              </a:rPr>
              <a:t>using this</a:t>
            </a:r>
            <a:r>
              <a:rPr sz="1200" spc="5" dirty="0">
                <a:latin typeface="Times New Roman"/>
                <a:cs typeface="Times New Roman"/>
              </a:rPr>
              <a:t> </a:t>
            </a:r>
            <a:r>
              <a:rPr sz="1200" spc="-5" dirty="0">
                <a:latin typeface="Times New Roman"/>
                <a:cs typeface="Times New Roman"/>
              </a:rPr>
              <a:t>service.</a:t>
            </a:r>
            <a:endParaRPr sz="1200">
              <a:latin typeface="Times New Roman"/>
              <a:cs typeface="Times New Roman"/>
            </a:endParaRPr>
          </a:p>
        </p:txBody>
      </p:sp>
      <p:sp>
        <p:nvSpPr>
          <p:cNvPr id="3" name="object 3"/>
          <p:cNvSpPr txBox="1"/>
          <p:nvPr/>
        </p:nvSpPr>
        <p:spPr>
          <a:xfrm>
            <a:off x="902004" y="2172969"/>
            <a:ext cx="5960110" cy="127698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28. </a:t>
            </a:r>
            <a:r>
              <a:rPr sz="1200" spc="-5" dirty="0">
                <a:latin typeface="Times New Roman"/>
                <a:cs typeface="Times New Roman"/>
              </a:rPr>
              <a:t>Amazon </a:t>
            </a:r>
            <a:r>
              <a:rPr sz="1200" dirty="0">
                <a:latin typeface="Times New Roman"/>
                <a:cs typeface="Times New Roman"/>
              </a:rPr>
              <a:t>Route</a:t>
            </a:r>
            <a:r>
              <a:rPr sz="1200" spc="-75" dirty="0">
                <a:latin typeface="Times New Roman"/>
                <a:cs typeface="Times New Roman"/>
              </a:rPr>
              <a:t> </a:t>
            </a:r>
            <a:r>
              <a:rPr sz="1200" dirty="0">
                <a:latin typeface="Times New Roman"/>
                <a:cs typeface="Times New Roman"/>
              </a:rPr>
              <a:t>53</a:t>
            </a:r>
            <a:endParaRPr sz="1200">
              <a:latin typeface="Times New Roman"/>
              <a:cs typeface="Times New Roman"/>
            </a:endParaRPr>
          </a:p>
          <a:p>
            <a:pPr>
              <a:lnSpc>
                <a:spcPct val="100000"/>
              </a:lnSpc>
              <a:spcBef>
                <a:spcPts val="15"/>
              </a:spcBef>
            </a:pPr>
            <a:endParaRPr sz="1300">
              <a:latin typeface="Times New Roman"/>
              <a:cs typeface="Times New Roman"/>
            </a:endParaRPr>
          </a:p>
          <a:p>
            <a:pPr marL="12700" marR="5080">
              <a:lnSpc>
                <a:spcPct val="95900"/>
              </a:lnSpc>
            </a:pPr>
            <a:r>
              <a:rPr sz="1200" spc="-10" dirty="0">
                <a:latin typeface="Times New Roman"/>
                <a:cs typeface="Times New Roman"/>
              </a:rPr>
              <a:t>It </a:t>
            </a:r>
            <a:r>
              <a:rPr sz="1200" spc="-5" dirty="0">
                <a:latin typeface="Times New Roman"/>
                <a:cs typeface="Times New Roman"/>
              </a:rPr>
              <a:t>is </a:t>
            </a:r>
            <a:r>
              <a:rPr sz="1200" dirty="0">
                <a:latin typeface="Times New Roman"/>
                <a:cs typeface="Times New Roman"/>
              </a:rPr>
              <a:t>a scalable </a:t>
            </a:r>
            <a:r>
              <a:rPr sz="1200" spc="-5" dirty="0">
                <a:latin typeface="Times New Roman"/>
                <a:cs typeface="Times New Roman"/>
              </a:rPr>
              <a:t>cloud </a:t>
            </a:r>
            <a:r>
              <a:rPr sz="1200" dirty="0">
                <a:latin typeface="Times New Roman"/>
                <a:cs typeface="Times New Roman"/>
              </a:rPr>
              <a:t>Domain </a:t>
            </a:r>
            <a:r>
              <a:rPr sz="1200" spc="-5" dirty="0">
                <a:latin typeface="Times New Roman"/>
                <a:cs typeface="Times New Roman"/>
              </a:rPr>
              <a:t>Name System (DNS) service. </a:t>
            </a:r>
            <a:r>
              <a:rPr sz="1200" spc="-10" dirty="0">
                <a:latin typeface="Times New Roman"/>
                <a:cs typeface="Times New Roman"/>
              </a:rPr>
              <a:t>It </a:t>
            </a:r>
            <a:r>
              <a:rPr sz="1200" spc="-5" dirty="0">
                <a:latin typeface="Times New Roman"/>
                <a:cs typeface="Times New Roman"/>
              </a:rPr>
              <a:t>allows </a:t>
            </a:r>
            <a:r>
              <a:rPr sz="1200" dirty="0">
                <a:latin typeface="Times New Roman"/>
                <a:cs typeface="Times New Roman"/>
              </a:rPr>
              <a:t>end-users to </a:t>
            </a:r>
            <a:r>
              <a:rPr sz="1200" spc="-5" dirty="0">
                <a:latin typeface="Times New Roman"/>
                <a:cs typeface="Times New Roman"/>
              </a:rPr>
              <a:t>connect </a:t>
            </a:r>
            <a:r>
              <a:rPr sz="1200" dirty="0">
                <a:latin typeface="Times New Roman"/>
                <a:cs typeface="Times New Roman"/>
              </a:rPr>
              <a:t>with  </a:t>
            </a:r>
            <a:r>
              <a:rPr sz="1200" spc="-5" dirty="0">
                <a:latin typeface="Times New Roman"/>
                <a:cs typeface="Times New Roman"/>
              </a:rPr>
              <a:t>Amazon </a:t>
            </a:r>
            <a:r>
              <a:rPr sz="1200" dirty="0">
                <a:latin typeface="Times New Roman"/>
                <a:cs typeface="Times New Roman"/>
              </a:rPr>
              <a:t>EC2, </a:t>
            </a:r>
            <a:r>
              <a:rPr sz="1200" spc="-5" dirty="0">
                <a:latin typeface="Times New Roman"/>
                <a:cs typeface="Times New Roman"/>
              </a:rPr>
              <a:t>Elastic </a:t>
            </a:r>
            <a:r>
              <a:rPr sz="1200" dirty="0">
                <a:latin typeface="Times New Roman"/>
                <a:cs typeface="Times New Roman"/>
              </a:rPr>
              <a:t>load </a:t>
            </a:r>
            <a:r>
              <a:rPr sz="1200" spc="-5" dirty="0">
                <a:latin typeface="Times New Roman"/>
                <a:cs typeface="Times New Roman"/>
              </a:rPr>
              <a:t>balancers, Amazon S3 buckets, </a:t>
            </a:r>
            <a:r>
              <a:rPr sz="1200" dirty="0">
                <a:latin typeface="Times New Roman"/>
                <a:cs typeface="Times New Roman"/>
              </a:rPr>
              <a:t>and </a:t>
            </a:r>
            <a:r>
              <a:rPr sz="1200" spc="-5" dirty="0">
                <a:latin typeface="Times New Roman"/>
                <a:cs typeface="Times New Roman"/>
              </a:rPr>
              <a:t>even </a:t>
            </a:r>
            <a:r>
              <a:rPr sz="1200" dirty="0">
                <a:latin typeface="Times New Roman"/>
                <a:cs typeface="Times New Roman"/>
              </a:rPr>
              <a:t>outside </a:t>
            </a:r>
            <a:r>
              <a:rPr sz="1200" spc="-5" dirty="0">
                <a:latin typeface="Times New Roman"/>
                <a:cs typeface="Times New Roman"/>
              </a:rPr>
              <a:t>AWS. </a:t>
            </a:r>
            <a:r>
              <a:rPr sz="1200" spc="-10" dirty="0">
                <a:latin typeface="Times New Roman"/>
                <a:cs typeface="Times New Roman"/>
              </a:rPr>
              <a:t>In </a:t>
            </a:r>
            <a:r>
              <a:rPr sz="1200" dirty="0">
                <a:latin typeface="Times New Roman"/>
                <a:cs typeface="Times New Roman"/>
              </a:rPr>
              <a:t>this  </a:t>
            </a:r>
            <a:r>
              <a:rPr sz="1200" spc="-5" dirty="0">
                <a:latin typeface="Times New Roman"/>
                <a:cs typeface="Times New Roman"/>
              </a:rPr>
              <a:t>service, </a:t>
            </a:r>
            <a:r>
              <a:rPr sz="1200" dirty="0">
                <a:latin typeface="Times New Roman"/>
                <a:cs typeface="Times New Roman"/>
              </a:rPr>
              <a:t>the </a:t>
            </a:r>
            <a:r>
              <a:rPr sz="1200" spc="-5" dirty="0">
                <a:latin typeface="Times New Roman"/>
                <a:cs typeface="Times New Roman"/>
              </a:rPr>
              <a:t>feature </a:t>
            </a:r>
            <a:r>
              <a:rPr sz="1200" dirty="0">
                <a:latin typeface="Times New Roman"/>
                <a:cs typeface="Times New Roman"/>
              </a:rPr>
              <a:t>‘Route 53 </a:t>
            </a:r>
            <a:r>
              <a:rPr sz="1200" spc="-5" dirty="0">
                <a:latin typeface="Times New Roman"/>
                <a:cs typeface="Times New Roman"/>
              </a:rPr>
              <a:t>application </a:t>
            </a:r>
            <a:r>
              <a:rPr sz="1200" dirty="0">
                <a:latin typeface="Times New Roman"/>
                <a:cs typeface="Times New Roman"/>
              </a:rPr>
              <a:t>recovery </a:t>
            </a:r>
            <a:r>
              <a:rPr sz="1200" spc="-5" dirty="0">
                <a:latin typeface="Times New Roman"/>
                <a:cs typeface="Times New Roman"/>
              </a:rPr>
              <a:t>controllers’ </a:t>
            </a:r>
            <a:r>
              <a:rPr sz="1200" dirty="0">
                <a:latin typeface="Times New Roman"/>
                <a:cs typeface="Times New Roman"/>
              </a:rPr>
              <a:t>configure DNS </a:t>
            </a:r>
            <a:r>
              <a:rPr sz="1200" spc="-5" dirty="0">
                <a:latin typeface="Times New Roman"/>
                <a:cs typeface="Times New Roman"/>
              </a:rPr>
              <a:t>health checks and  helps </a:t>
            </a:r>
            <a:r>
              <a:rPr sz="1200" dirty="0">
                <a:latin typeface="Times New Roman"/>
                <a:cs typeface="Times New Roman"/>
              </a:rPr>
              <a:t>to monitor the </a:t>
            </a:r>
            <a:r>
              <a:rPr sz="1200" spc="-5" dirty="0">
                <a:latin typeface="Times New Roman"/>
                <a:cs typeface="Times New Roman"/>
              </a:rPr>
              <a:t>ability </a:t>
            </a:r>
            <a:r>
              <a:rPr sz="1200" dirty="0">
                <a:latin typeface="Times New Roman"/>
                <a:cs typeface="Times New Roman"/>
              </a:rPr>
              <a:t>of </a:t>
            </a:r>
            <a:r>
              <a:rPr sz="1200" spc="-5" dirty="0">
                <a:latin typeface="Times New Roman"/>
                <a:cs typeface="Times New Roman"/>
              </a:rPr>
              <a:t>systems </a:t>
            </a:r>
            <a:r>
              <a:rPr sz="1200" dirty="0">
                <a:latin typeface="Times New Roman"/>
                <a:cs typeface="Times New Roman"/>
              </a:rPr>
              <a:t>to </a:t>
            </a:r>
            <a:r>
              <a:rPr sz="1200" spc="-5" dirty="0">
                <a:latin typeface="Times New Roman"/>
                <a:cs typeface="Times New Roman"/>
              </a:rPr>
              <a:t>recover </a:t>
            </a:r>
            <a:r>
              <a:rPr sz="1200" dirty="0">
                <a:latin typeface="Times New Roman"/>
                <a:cs typeface="Times New Roman"/>
              </a:rPr>
              <a:t>from </a:t>
            </a:r>
            <a:r>
              <a:rPr sz="1200" spc="-5" dirty="0">
                <a:latin typeface="Times New Roman"/>
                <a:cs typeface="Times New Roman"/>
              </a:rPr>
              <a:t>failures. And </a:t>
            </a:r>
            <a:r>
              <a:rPr sz="1200" dirty="0">
                <a:latin typeface="Times New Roman"/>
                <a:cs typeface="Times New Roman"/>
              </a:rPr>
              <a:t>‘Route 53 </a:t>
            </a:r>
            <a:r>
              <a:rPr sz="1200" spc="-5" dirty="0">
                <a:latin typeface="Times New Roman"/>
                <a:cs typeface="Times New Roman"/>
              </a:rPr>
              <a:t>traffic flow’ helps  manage traffic across </a:t>
            </a:r>
            <a:r>
              <a:rPr sz="1200" dirty="0">
                <a:latin typeface="Times New Roman"/>
                <a:cs typeface="Times New Roman"/>
              </a:rPr>
              <a:t>the globe using routing </a:t>
            </a:r>
            <a:r>
              <a:rPr sz="1200" spc="-5" dirty="0">
                <a:latin typeface="Times New Roman"/>
                <a:cs typeface="Times New Roman"/>
              </a:rPr>
              <a:t>methods such as </a:t>
            </a:r>
            <a:r>
              <a:rPr sz="1200" dirty="0">
                <a:latin typeface="Times New Roman"/>
                <a:cs typeface="Times New Roman"/>
              </a:rPr>
              <a:t>latency-based </a:t>
            </a:r>
            <a:r>
              <a:rPr sz="1200" spc="-5" dirty="0">
                <a:latin typeface="Times New Roman"/>
                <a:cs typeface="Times New Roman"/>
              </a:rPr>
              <a:t>routing, Geo</a:t>
            </a:r>
            <a:r>
              <a:rPr sz="1200" spc="100" dirty="0">
                <a:latin typeface="Times New Roman"/>
                <a:cs typeface="Times New Roman"/>
              </a:rPr>
              <a:t> </a:t>
            </a:r>
            <a:r>
              <a:rPr sz="1200" spc="-5" dirty="0">
                <a:latin typeface="Times New Roman"/>
                <a:cs typeface="Times New Roman"/>
              </a:rPr>
              <a:t>DNS,</a:t>
            </a:r>
            <a:endParaRPr sz="1200">
              <a:latin typeface="Times New Roman"/>
              <a:cs typeface="Times New Roman"/>
            </a:endParaRPr>
          </a:p>
        </p:txBody>
      </p:sp>
      <p:sp>
        <p:nvSpPr>
          <p:cNvPr id="4" name="object 4"/>
          <p:cNvSpPr txBox="1"/>
          <p:nvPr/>
        </p:nvSpPr>
        <p:spPr>
          <a:xfrm>
            <a:off x="902004" y="4247515"/>
            <a:ext cx="5941060" cy="1802764"/>
          </a:xfrm>
          <a:prstGeom prst="rect">
            <a:avLst/>
          </a:prstGeom>
        </p:spPr>
        <p:txBody>
          <a:bodyPr vert="horz" wrap="square" lIns="0" tIns="12700" rIns="0" bIns="0" rtlCol="0">
            <a:spAutoFit/>
          </a:bodyPr>
          <a:lstStyle/>
          <a:p>
            <a:pPr marL="12700">
              <a:lnSpc>
                <a:spcPct val="100000"/>
              </a:lnSpc>
              <a:spcBef>
                <a:spcPts val="100"/>
              </a:spcBef>
            </a:pPr>
            <a:r>
              <a:rPr sz="1200" spc="-5" dirty="0">
                <a:latin typeface="Times New Roman"/>
                <a:cs typeface="Times New Roman"/>
              </a:rPr>
              <a:t>Geoproximity, and </a:t>
            </a:r>
            <a:r>
              <a:rPr sz="1200" dirty="0">
                <a:latin typeface="Times New Roman"/>
                <a:cs typeface="Times New Roman"/>
              </a:rPr>
              <a:t>weighted</a:t>
            </a:r>
            <a:r>
              <a:rPr sz="1200" spc="10" dirty="0">
                <a:latin typeface="Times New Roman"/>
                <a:cs typeface="Times New Roman"/>
              </a:rPr>
              <a:t> </a:t>
            </a:r>
            <a:r>
              <a:rPr sz="1200" spc="-5" dirty="0">
                <a:latin typeface="Times New Roman"/>
                <a:cs typeface="Times New Roman"/>
              </a:rPr>
              <a:t>round-robin.</a:t>
            </a:r>
            <a:endParaRPr sz="1200">
              <a:latin typeface="Times New Roman"/>
              <a:cs typeface="Times New Roman"/>
            </a:endParaRPr>
          </a:p>
          <a:p>
            <a:pPr>
              <a:lnSpc>
                <a:spcPct val="100000"/>
              </a:lnSpc>
              <a:spcBef>
                <a:spcPts val="55"/>
              </a:spcBef>
            </a:pPr>
            <a:endParaRPr sz="1100">
              <a:latin typeface="Times New Roman"/>
              <a:cs typeface="Times New Roman"/>
            </a:endParaRPr>
          </a:p>
          <a:p>
            <a:pPr marL="12700">
              <a:lnSpc>
                <a:spcPct val="100000"/>
              </a:lnSpc>
            </a:pPr>
            <a:r>
              <a:rPr sz="1200" dirty="0">
                <a:latin typeface="Times New Roman"/>
                <a:cs typeface="Times New Roman"/>
              </a:rPr>
              <a:t>29. </a:t>
            </a:r>
            <a:r>
              <a:rPr sz="1200" spc="-35" dirty="0">
                <a:latin typeface="Times New Roman"/>
                <a:cs typeface="Times New Roman"/>
              </a:rPr>
              <a:t>AWS </a:t>
            </a:r>
            <a:r>
              <a:rPr sz="1200" dirty="0">
                <a:latin typeface="Times New Roman"/>
                <a:cs typeface="Times New Roman"/>
              </a:rPr>
              <a:t>Cloud</a:t>
            </a:r>
            <a:r>
              <a:rPr sz="1200" spc="-45" dirty="0">
                <a:latin typeface="Times New Roman"/>
                <a:cs typeface="Times New Roman"/>
              </a:rPr>
              <a:t> </a:t>
            </a:r>
            <a:r>
              <a:rPr sz="1200" spc="-5" dirty="0">
                <a:latin typeface="Times New Roman"/>
                <a:cs typeface="Times New Roman"/>
              </a:rPr>
              <a:t>Formation</a:t>
            </a:r>
            <a:endParaRPr sz="1200">
              <a:latin typeface="Times New Roman"/>
              <a:cs typeface="Times New Roman"/>
            </a:endParaRPr>
          </a:p>
          <a:p>
            <a:pPr>
              <a:lnSpc>
                <a:spcPct val="100000"/>
              </a:lnSpc>
              <a:spcBef>
                <a:spcPts val="15"/>
              </a:spcBef>
            </a:pPr>
            <a:endParaRPr sz="1300">
              <a:latin typeface="Times New Roman"/>
              <a:cs typeface="Times New Roman"/>
            </a:endParaRPr>
          </a:p>
          <a:p>
            <a:pPr marL="12700" marR="5080">
              <a:lnSpc>
                <a:spcPct val="95900"/>
              </a:lnSpc>
            </a:pPr>
            <a:r>
              <a:rPr sz="1200" dirty="0">
                <a:latin typeface="Times New Roman"/>
                <a:cs typeface="Times New Roman"/>
              </a:rPr>
              <a:t>This </a:t>
            </a:r>
            <a:r>
              <a:rPr sz="1200" spc="-5" dirty="0">
                <a:latin typeface="Times New Roman"/>
                <a:cs typeface="Times New Roman"/>
              </a:rPr>
              <a:t>AWS service creates and manages resources </a:t>
            </a:r>
            <a:r>
              <a:rPr sz="1200" dirty="0">
                <a:latin typeface="Times New Roman"/>
                <a:cs typeface="Times New Roman"/>
              </a:rPr>
              <a:t>with </a:t>
            </a:r>
            <a:r>
              <a:rPr sz="1200" spc="-5" dirty="0">
                <a:latin typeface="Times New Roman"/>
                <a:cs typeface="Times New Roman"/>
              </a:rPr>
              <a:t>templates. </a:t>
            </a:r>
            <a:r>
              <a:rPr sz="1200" spc="-10" dirty="0">
                <a:latin typeface="Times New Roman"/>
                <a:cs typeface="Times New Roman"/>
              </a:rPr>
              <a:t>It </a:t>
            </a:r>
            <a:r>
              <a:rPr sz="1200" spc="-5" dirty="0">
                <a:latin typeface="Times New Roman"/>
                <a:cs typeface="Times New Roman"/>
              </a:rPr>
              <a:t>is </a:t>
            </a:r>
            <a:r>
              <a:rPr sz="1200" dirty="0">
                <a:latin typeface="Times New Roman"/>
                <a:cs typeface="Times New Roman"/>
              </a:rPr>
              <a:t>a single </a:t>
            </a:r>
            <a:r>
              <a:rPr sz="1200" spc="-5" dirty="0">
                <a:latin typeface="Times New Roman"/>
                <a:cs typeface="Times New Roman"/>
              </a:rPr>
              <a:t>platform that can  handle all AWS accounts across </a:t>
            </a:r>
            <a:r>
              <a:rPr sz="1200" dirty="0">
                <a:latin typeface="Times New Roman"/>
                <a:cs typeface="Times New Roman"/>
              </a:rPr>
              <a:t>the globe. </a:t>
            </a:r>
            <a:r>
              <a:rPr sz="1200" spc="-10" dirty="0">
                <a:latin typeface="Times New Roman"/>
                <a:cs typeface="Times New Roman"/>
              </a:rPr>
              <a:t>It </a:t>
            </a:r>
            <a:r>
              <a:rPr sz="1200" dirty="0">
                <a:latin typeface="Times New Roman"/>
                <a:cs typeface="Times New Roman"/>
              </a:rPr>
              <a:t>automates </a:t>
            </a:r>
            <a:r>
              <a:rPr sz="1200" spc="-5" dirty="0">
                <a:latin typeface="Times New Roman"/>
                <a:cs typeface="Times New Roman"/>
              </a:rPr>
              <a:t>resource </a:t>
            </a:r>
            <a:r>
              <a:rPr sz="1200" dirty="0">
                <a:latin typeface="Times New Roman"/>
                <a:cs typeface="Times New Roman"/>
              </a:rPr>
              <a:t>management with </a:t>
            </a:r>
            <a:r>
              <a:rPr sz="1200" spc="-5" dirty="0">
                <a:latin typeface="Times New Roman"/>
                <a:cs typeface="Times New Roman"/>
              </a:rPr>
              <a:t>AWS service  integration and offers </a:t>
            </a:r>
            <a:r>
              <a:rPr sz="1200" dirty="0">
                <a:latin typeface="Times New Roman"/>
                <a:cs typeface="Times New Roman"/>
              </a:rPr>
              <a:t>turnkey </a:t>
            </a:r>
            <a:r>
              <a:rPr sz="1200" spc="-5" dirty="0">
                <a:latin typeface="Times New Roman"/>
                <a:cs typeface="Times New Roman"/>
              </a:rPr>
              <a:t>application </a:t>
            </a:r>
            <a:r>
              <a:rPr sz="1200" dirty="0">
                <a:latin typeface="Times New Roman"/>
                <a:cs typeface="Times New Roman"/>
              </a:rPr>
              <a:t>distribution and </a:t>
            </a:r>
            <a:r>
              <a:rPr sz="1200" spc="-5" dirty="0">
                <a:latin typeface="Times New Roman"/>
                <a:cs typeface="Times New Roman"/>
              </a:rPr>
              <a:t>governance </a:t>
            </a:r>
            <a:r>
              <a:rPr sz="1200" dirty="0">
                <a:latin typeface="Times New Roman"/>
                <a:cs typeface="Times New Roman"/>
              </a:rPr>
              <a:t>controls. </a:t>
            </a:r>
            <a:r>
              <a:rPr sz="1200" spc="-5" dirty="0">
                <a:latin typeface="Times New Roman"/>
                <a:cs typeface="Times New Roman"/>
              </a:rPr>
              <a:t>Also, AWS  </a:t>
            </a:r>
            <a:r>
              <a:rPr sz="1200" dirty="0">
                <a:latin typeface="Times New Roman"/>
                <a:cs typeface="Times New Roman"/>
              </a:rPr>
              <a:t>Cloud </a:t>
            </a:r>
            <a:r>
              <a:rPr sz="1200" spc="-5" dirty="0">
                <a:latin typeface="Times New Roman"/>
                <a:cs typeface="Times New Roman"/>
              </a:rPr>
              <a:t>Formation can </a:t>
            </a:r>
            <a:r>
              <a:rPr sz="1200" dirty="0">
                <a:latin typeface="Times New Roman"/>
                <a:cs typeface="Times New Roman"/>
              </a:rPr>
              <a:t>automate, test, </a:t>
            </a:r>
            <a:r>
              <a:rPr sz="1200" spc="-5" dirty="0">
                <a:latin typeface="Times New Roman"/>
                <a:cs typeface="Times New Roman"/>
              </a:rPr>
              <a:t>and deploy </a:t>
            </a:r>
            <a:r>
              <a:rPr sz="1200" dirty="0">
                <a:latin typeface="Times New Roman"/>
                <a:cs typeface="Times New Roman"/>
              </a:rPr>
              <a:t>infrastructure with continuous </a:t>
            </a:r>
            <a:r>
              <a:rPr sz="1200" spc="-5" dirty="0">
                <a:latin typeface="Times New Roman"/>
                <a:cs typeface="Times New Roman"/>
              </a:rPr>
              <a:t>integration and  delivery. And </a:t>
            </a:r>
            <a:r>
              <a:rPr sz="1200" dirty="0">
                <a:latin typeface="Times New Roman"/>
                <a:cs typeface="Times New Roman"/>
              </a:rPr>
              <a:t>you can run </a:t>
            </a:r>
            <a:r>
              <a:rPr sz="1200" spc="-5" dirty="0">
                <a:latin typeface="Times New Roman"/>
                <a:cs typeface="Times New Roman"/>
              </a:rPr>
              <a:t>applications </a:t>
            </a:r>
            <a:r>
              <a:rPr sz="1200" dirty="0">
                <a:latin typeface="Times New Roman"/>
                <a:cs typeface="Times New Roman"/>
              </a:rPr>
              <a:t>right </a:t>
            </a:r>
            <a:r>
              <a:rPr sz="1200" spc="-5" dirty="0">
                <a:latin typeface="Times New Roman"/>
                <a:cs typeface="Times New Roman"/>
              </a:rPr>
              <a:t>from AWS </a:t>
            </a:r>
            <a:r>
              <a:rPr sz="1200" dirty="0">
                <a:latin typeface="Times New Roman"/>
                <a:cs typeface="Times New Roman"/>
              </a:rPr>
              <a:t>EC2 to </a:t>
            </a:r>
            <a:r>
              <a:rPr sz="1200" spc="-5" dirty="0">
                <a:latin typeface="Times New Roman"/>
                <a:cs typeface="Times New Roman"/>
              </a:rPr>
              <a:t>complex </a:t>
            </a:r>
            <a:r>
              <a:rPr sz="1200" dirty="0">
                <a:latin typeface="Times New Roman"/>
                <a:cs typeface="Times New Roman"/>
              </a:rPr>
              <a:t>multi-region  </a:t>
            </a:r>
            <a:r>
              <a:rPr sz="1200" spc="-5" dirty="0">
                <a:latin typeface="Times New Roman"/>
                <a:cs typeface="Times New Roman"/>
              </a:rPr>
              <a:t>applications </a:t>
            </a:r>
            <a:r>
              <a:rPr sz="1200" dirty="0">
                <a:latin typeface="Times New Roman"/>
                <a:cs typeface="Times New Roman"/>
              </a:rPr>
              <a:t>using this </a:t>
            </a:r>
            <a:r>
              <a:rPr sz="1200" spc="-5" dirty="0">
                <a:latin typeface="Times New Roman"/>
                <a:cs typeface="Times New Roman"/>
              </a:rPr>
              <a:t>service.</a:t>
            </a:r>
            <a:endParaRPr sz="1200">
              <a:latin typeface="Times New Roman"/>
              <a:cs typeface="Times New Roman"/>
            </a:endParaRPr>
          </a:p>
        </p:txBody>
      </p:sp>
      <p:sp>
        <p:nvSpPr>
          <p:cNvPr id="5" name="object 5"/>
          <p:cNvSpPr txBox="1"/>
          <p:nvPr/>
        </p:nvSpPr>
        <p:spPr>
          <a:xfrm>
            <a:off x="902004" y="6818757"/>
            <a:ext cx="5932170" cy="127698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30. </a:t>
            </a:r>
            <a:r>
              <a:rPr sz="1200" spc="-35" dirty="0">
                <a:latin typeface="Times New Roman"/>
                <a:cs typeface="Times New Roman"/>
              </a:rPr>
              <a:t>AWS </a:t>
            </a:r>
            <a:r>
              <a:rPr sz="1200" spc="-5" dirty="0">
                <a:latin typeface="Times New Roman"/>
                <a:cs typeface="Times New Roman"/>
              </a:rPr>
              <a:t>Key </a:t>
            </a:r>
            <a:r>
              <a:rPr sz="1200" dirty="0">
                <a:latin typeface="Times New Roman"/>
                <a:cs typeface="Times New Roman"/>
              </a:rPr>
              <a:t>Management </a:t>
            </a:r>
            <a:r>
              <a:rPr sz="1200" spc="-5" dirty="0">
                <a:latin typeface="Times New Roman"/>
                <a:cs typeface="Times New Roman"/>
              </a:rPr>
              <a:t>Service</a:t>
            </a:r>
            <a:r>
              <a:rPr sz="1200" spc="-45" dirty="0">
                <a:latin typeface="Times New Roman"/>
                <a:cs typeface="Times New Roman"/>
              </a:rPr>
              <a:t> </a:t>
            </a:r>
            <a:r>
              <a:rPr sz="1200" spc="-5" dirty="0">
                <a:latin typeface="Times New Roman"/>
                <a:cs typeface="Times New Roman"/>
              </a:rPr>
              <a:t>(KMS)</a:t>
            </a:r>
            <a:endParaRPr sz="1200">
              <a:latin typeface="Times New Roman"/>
              <a:cs typeface="Times New Roman"/>
            </a:endParaRPr>
          </a:p>
          <a:p>
            <a:pPr>
              <a:lnSpc>
                <a:spcPct val="100000"/>
              </a:lnSpc>
              <a:spcBef>
                <a:spcPts val="15"/>
              </a:spcBef>
            </a:pPr>
            <a:endParaRPr sz="1300">
              <a:latin typeface="Times New Roman"/>
              <a:cs typeface="Times New Roman"/>
            </a:endParaRPr>
          </a:p>
          <a:p>
            <a:pPr marL="12700" marR="5080">
              <a:lnSpc>
                <a:spcPct val="95900"/>
              </a:lnSpc>
            </a:pPr>
            <a:r>
              <a:rPr sz="1200" spc="-5" dirty="0">
                <a:latin typeface="Times New Roman"/>
                <a:cs typeface="Times New Roman"/>
              </a:rPr>
              <a:t>AWS KMS manages </a:t>
            </a:r>
            <a:r>
              <a:rPr sz="1200" dirty="0">
                <a:latin typeface="Times New Roman"/>
                <a:cs typeface="Times New Roman"/>
              </a:rPr>
              <a:t>the </a:t>
            </a:r>
            <a:r>
              <a:rPr sz="1200" spc="-5" dirty="0">
                <a:latin typeface="Times New Roman"/>
                <a:cs typeface="Times New Roman"/>
              </a:rPr>
              <a:t>creation and control </a:t>
            </a:r>
            <a:r>
              <a:rPr sz="1200" dirty="0">
                <a:latin typeface="Times New Roman"/>
                <a:cs typeface="Times New Roman"/>
              </a:rPr>
              <a:t>of </a:t>
            </a:r>
            <a:r>
              <a:rPr sz="1200" spc="-5" dirty="0">
                <a:latin typeface="Times New Roman"/>
                <a:cs typeface="Times New Roman"/>
              </a:rPr>
              <a:t>encryption keys. </a:t>
            </a:r>
            <a:r>
              <a:rPr sz="1200" spc="-10" dirty="0">
                <a:latin typeface="Times New Roman"/>
                <a:cs typeface="Times New Roman"/>
              </a:rPr>
              <a:t>It </a:t>
            </a:r>
            <a:r>
              <a:rPr sz="1200" spc="-5" dirty="0">
                <a:latin typeface="Times New Roman"/>
                <a:cs typeface="Times New Roman"/>
              </a:rPr>
              <a:t>means </a:t>
            </a:r>
            <a:r>
              <a:rPr sz="1200" dirty="0">
                <a:latin typeface="Times New Roman"/>
                <a:cs typeface="Times New Roman"/>
              </a:rPr>
              <a:t>that </a:t>
            </a:r>
            <a:r>
              <a:rPr sz="1200" spc="-5" dirty="0">
                <a:latin typeface="Times New Roman"/>
                <a:cs typeface="Times New Roman"/>
              </a:rPr>
              <a:t>AWS KMS  creates cryptographic </a:t>
            </a:r>
            <a:r>
              <a:rPr sz="1200" dirty="0">
                <a:latin typeface="Times New Roman"/>
                <a:cs typeface="Times New Roman"/>
              </a:rPr>
              <a:t>keys </a:t>
            </a:r>
            <a:r>
              <a:rPr sz="1200" spc="-5" dirty="0">
                <a:latin typeface="Times New Roman"/>
                <a:cs typeface="Times New Roman"/>
              </a:rPr>
              <a:t>and controls their uses across </a:t>
            </a:r>
            <a:r>
              <a:rPr sz="1200" dirty="0">
                <a:latin typeface="Times New Roman"/>
                <a:cs typeface="Times New Roman"/>
              </a:rPr>
              <a:t>various </a:t>
            </a:r>
            <a:r>
              <a:rPr sz="1200" spc="-5" dirty="0">
                <a:latin typeface="Times New Roman"/>
                <a:cs typeface="Times New Roman"/>
              </a:rPr>
              <a:t>applications. </a:t>
            </a:r>
            <a:r>
              <a:rPr sz="1200" dirty="0">
                <a:latin typeface="Times New Roman"/>
                <a:cs typeface="Times New Roman"/>
              </a:rPr>
              <a:t>You </a:t>
            </a:r>
            <a:r>
              <a:rPr sz="1200" spc="-5" dirty="0">
                <a:latin typeface="Times New Roman"/>
                <a:cs typeface="Times New Roman"/>
              </a:rPr>
              <a:t>can </a:t>
            </a:r>
            <a:r>
              <a:rPr sz="1200" dirty="0">
                <a:latin typeface="Times New Roman"/>
                <a:cs typeface="Times New Roman"/>
              </a:rPr>
              <a:t>achieve a  </a:t>
            </a:r>
            <a:r>
              <a:rPr sz="1200" spc="-5" dirty="0">
                <a:latin typeface="Times New Roman"/>
                <a:cs typeface="Times New Roman"/>
              </a:rPr>
              <a:t>secure and resilient service </a:t>
            </a:r>
            <a:r>
              <a:rPr sz="1200" dirty="0">
                <a:latin typeface="Times New Roman"/>
                <a:cs typeface="Times New Roman"/>
              </a:rPr>
              <a:t>using </a:t>
            </a:r>
            <a:r>
              <a:rPr sz="1200" spc="-5" dirty="0">
                <a:latin typeface="Times New Roman"/>
                <a:cs typeface="Times New Roman"/>
              </a:rPr>
              <a:t>hardware resilient </a:t>
            </a:r>
            <a:r>
              <a:rPr sz="1200" dirty="0">
                <a:latin typeface="Times New Roman"/>
                <a:cs typeface="Times New Roman"/>
              </a:rPr>
              <a:t>modules to </a:t>
            </a:r>
            <a:r>
              <a:rPr sz="1200" spc="-5" dirty="0">
                <a:latin typeface="Times New Roman"/>
                <a:cs typeface="Times New Roman"/>
              </a:rPr>
              <a:t>protect </a:t>
            </a:r>
            <a:r>
              <a:rPr sz="1200" dirty="0">
                <a:latin typeface="Times New Roman"/>
                <a:cs typeface="Times New Roman"/>
              </a:rPr>
              <a:t>keys. This </a:t>
            </a:r>
            <a:r>
              <a:rPr sz="1200" spc="-5" dirty="0">
                <a:latin typeface="Times New Roman"/>
                <a:cs typeface="Times New Roman"/>
              </a:rPr>
              <a:t>service </a:t>
            </a:r>
            <a:r>
              <a:rPr sz="1200" dirty="0">
                <a:latin typeface="Times New Roman"/>
                <a:cs typeface="Times New Roman"/>
              </a:rPr>
              <a:t>can be  </a:t>
            </a:r>
            <a:r>
              <a:rPr sz="1200" spc="-5" dirty="0">
                <a:latin typeface="Times New Roman"/>
                <a:cs typeface="Times New Roman"/>
              </a:rPr>
              <a:t>integrated with AWS Cloudtrail </a:t>
            </a:r>
            <a:r>
              <a:rPr sz="1200" dirty="0">
                <a:latin typeface="Times New Roman"/>
                <a:cs typeface="Times New Roman"/>
              </a:rPr>
              <a:t>to provide logs of </a:t>
            </a:r>
            <a:r>
              <a:rPr sz="1200" spc="-5" dirty="0">
                <a:latin typeface="Times New Roman"/>
                <a:cs typeface="Times New Roman"/>
              </a:rPr>
              <a:t>all key usage </a:t>
            </a:r>
            <a:r>
              <a:rPr sz="1200" dirty="0">
                <a:latin typeface="Times New Roman"/>
                <a:cs typeface="Times New Roman"/>
              </a:rPr>
              <a:t>to </a:t>
            </a:r>
            <a:r>
              <a:rPr sz="1200" spc="-5" dirty="0">
                <a:latin typeface="Times New Roman"/>
                <a:cs typeface="Times New Roman"/>
              </a:rPr>
              <a:t>precisely fulfil </a:t>
            </a:r>
            <a:r>
              <a:rPr sz="1200" dirty="0">
                <a:latin typeface="Times New Roman"/>
                <a:cs typeface="Times New Roman"/>
              </a:rPr>
              <a:t>compliance  </a:t>
            </a:r>
            <a:r>
              <a:rPr sz="1200" spc="-5" dirty="0">
                <a:latin typeface="Times New Roman"/>
                <a:cs typeface="Times New Roman"/>
              </a:rPr>
              <a:t>and regulatory</a:t>
            </a:r>
            <a:r>
              <a:rPr sz="1200" spc="15" dirty="0">
                <a:latin typeface="Times New Roman"/>
                <a:cs typeface="Times New Roman"/>
              </a:rPr>
              <a:t> </a:t>
            </a:r>
            <a:r>
              <a:rPr sz="1200" spc="-5" dirty="0">
                <a:latin typeface="Times New Roman"/>
                <a:cs typeface="Times New Roman"/>
              </a:rPr>
              <a:t>requirements.</a:t>
            </a:r>
            <a:endParaRPr sz="1200">
              <a:latin typeface="Times New Roman"/>
              <a:cs typeface="Times New Roman"/>
            </a:endParaRPr>
          </a:p>
        </p:txBody>
      </p:sp>
      <p:sp>
        <p:nvSpPr>
          <p:cNvPr id="6" name="object 6"/>
          <p:cNvSpPr/>
          <p:nvPr/>
        </p:nvSpPr>
        <p:spPr>
          <a:xfrm>
            <a:off x="3617721" y="1529469"/>
            <a:ext cx="536956" cy="40234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523982" y="3477131"/>
            <a:ext cx="733063" cy="87919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591223" y="6217881"/>
            <a:ext cx="593195" cy="445300"/>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3676896" y="8290788"/>
            <a:ext cx="617485" cy="691595"/>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09600" y="469900"/>
            <a:ext cx="6346190" cy="612988"/>
          </a:xfrm>
          <a:prstGeom prst="rect">
            <a:avLst/>
          </a:prstGeom>
        </p:spPr>
        <p:txBody>
          <a:bodyPr vert="horz" wrap="square" lIns="0" tIns="12700" rIns="0" bIns="0" rtlCol="0">
            <a:spAutoFit/>
          </a:bodyPr>
          <a:lstStyle/>
          <a:p>
            <a:pPr marR="5080" algn="r">
              <a:lnSpc>
                <a:spcPct val="100000"/>
              </a:lnSpc>
              <a:spcBef>
                <a:spcPts val="100"/>
              </a:spcBef>
            </a:pPr>
            <a:r>
              <a:rPr sz="1100" dirty="0">
                <a:latin typeface="Carlito"/>
                <a:cs typeface="Carlito"/>
              </a:rPr>
              <a:t>19</a:t>
            </a:r>
            <a:endParaRPr sz="1100">
              <a:latin typeface="Carlito"/>
              <a:cs typeface="Carlito"/>
            </a:endParaRPr>
          </a:p>
          <a:p>
            <a:pPr>
              <a:lnSpc>
                <a:spcPct val="100000"/>
              </a:lnSpc>
            </a:pPr>
            <a:r>
              <a:rPr lang="en-US" sz="1400" b="1" dirty="0" smtClean="0">
                <a:latin typeface="Carlito"/>
                <a:cs typeface="Carlito"/>
              </a:rPr>
              <a:t>IMPLEMENTATION OF DISASTER RECOVERY IN AWS USING CRR AND EFS </a:t>
            </a:r>
            <a:endParaRPr sz="1400" b="1">
              <a:latin typeface="Carlito"/>
              <a:cs typeface="Carlito"/>
            </a:endParaRPr>
          </a:p>
        </p:txBody>
      </p:sp>
      <p:sp>
        <p:nvSpPr>
          <p:cNvPr id="3" name="object 3"/>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sp>
        <p:nvSpPr>
          <p:cNvPr id="4" name="TextBox 3"/>
          <p:cNvSpPr txBox="1"/>
          <p:nvPr/>
        </p:nvSpPr>
        <p:spPr>
          <a:xfrm>
            <a:off x="381000" y="1384300"/>
            <a:ext cx="1524000" cy="307777"/>
          </a:xfrm>
          <a:prstGeom prst="rect">
            <a:avLst/>
          </a:prstGeom>
          <a:noFill/>
        </p:spPr>
        <p:txBody>
          <a:bodyPr wrap="square" rtlCol="0">
            <a:spAutoFit/>
          </a:bodyPr>
          <a:lstStyle/>
          <a:p>
            <a:r>
              <a:rPr lang="en-US" sz="1400" dirty="0" smtClean="0"/>
              <a:t>INTRODUCTION:</a:t>
            </a:r>
            <a:endParaRPr lang="en-US" sz="1400" dirty="0"/>
          </a:p>
        </p:txBody>
      </p:sp>
      <p:sp>
        <p:nvSpPr>
          <p:cNvPr id="6" name="TextBox 5"/>
          <p:cNvSpPr txBox="1"/>
          <p:nvPr/>
        </p:nvSpPr>
        <p:spPr>
          <a:xfrm>
            <a:off x="762000" y="1917700"/>
            <a:ext cx="5943600" cy="1754326"/>
          </a:xfrm>
          <a:prstGeom prst="rect">
            <a:avLst/>
          </a:prstGeom>
          <a:noFill/>
        </p:spPr>
        <p:txBody>
          <a:bodyPr wrap="square" rtlCol="0">
            <a:spAutoFit/>
          </a:bodyPr>
          <a:lstStyle/>
          <a:p>
            <a:r>
              <a:rPr lang="en-US" dirty="0" smtClean="0"/>
              <a:t>Disaster recovery (DR) is a critical aspect of modern IT infrastructure to ensure business continuity and data integrity in the face of unexpected events. In the context of Amazon Web Services (AWS), disaster recovery mechanisms play a vital role in safeguarding data and applications hosted in the cloud.</a:t>
            </a:r>
            <a:endParaRPr lang="en-US" dirty="0"/>
          </a:p>
        </p:txBody>
      </p:sp>
      <p:sp>
        <p:nvSpPr>
          <p:cNvPr id="9" name="TextBox 8"/>
          <p:cNvSpPr txBox="1"/>
          <p:nvPr/>
        </p:nvSpPr>
        <p:spPr>
          <a:xfrm>
            <a:off x="762000" y="4127500"/>
            <a:ext cx="5791200" cy="4247317"/>
          </a:xfrm>
          <a:prstGeom prst="rect">
            <a:avLst/>
          </a:prstGeom>
          <a:noFill/>
        </p:spPr>
        <p:txBody>
          <a:bodyPr wrap="square" rtlCol="0">
            <a:spAutoFit/>
          </a:bodyPr>
          <a:lstStyle/>
          <a:p>
            <a:r>
              <a:rPr lang="en-US" dirty="0" smtClean="0"/>
              <a:t>Amazon Simple Storage Service (Amazon S3) Cross-Region Replication (CRR) and Amazon Elastic File System (Amazon EFS) Replication can be used to create a disaster recovery (DR) solution in </a:t>
            </a:r>
            <a:r>
              <a:rPr lang="en-US" dirty="0" err="1" smtClean="0"/>
              <a:t>AWS.Amazon</a:t>
            </a:r>
            <a:r>
              <a:rPr lang="en-US" dirty="0" smtClean="0"/>
              <a:t> S3 </a:t>
            </a:r>
            <a:r>
              <a:rPr lang="en-US" dirty="0" err="1" smtClean="0"/>
              <a:t>CRRAmazon</a:t>
            </a:r>
            <a:r>
              <a:rPr lang="en-US" dirty="0" smtClean="0"/>
              <a:t> S3 CRR asynchronously replicates objects in an Amazon S3 bucket in one AWS Region to an S3 bucket in another AWS Region. This ensures that you have a copy of your data in a different Region in case of a disaster that affects your primary </a:t>
            </a:r>
            <a:r>
              <a:rPr lang="en-US" dirty="0" err="1" smtClean="0"/>
              <a:t>Region.Amazon</a:t>
            </a:r>
            <a:r>
              <a:rPr lang="en-US" dirty="0" smtClean="0"/>
              <a:t> EFS </a:t>
            </a:r>
            <a:r>
              <a:rPr lang="en-US" dirty="0" err="1" smtClean="0"/>
              <a:t>ReplicationAmazon</a:t>
            </a:r>
            <a:r>
              <a:rPr lang="en-US" dirty="0" smtClean="0"/>
              <a:t> EFS Replication automatically maintains copies of your Amazon EFS file systems for business continuity or to help you meet compliance requirements as part of your DR strategy. You can set up replication for new or existing EFS file systems, with replication either within a single AWS Region or between two AWS Regions in the same AWS partition.</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400" y="546100"/>
            <a:ext cx="5971540" cy="3339376"/>
          </a:xfrm>
          <a:prstGeom prst="rect">
            <a:avLst/>
          </a:prstGeom>
        </p:spPr>
        <p:txBody>
          <a:bodyPr vert="horz" wrap="square" lIns="0" tIns="12700" rIns="0" bIns="0" rtlCol="0">
            <a:spAutoFit/>
          </a:bodyPr>
          <a:lstStyle/>
          <a:p>
            <a:pPr marR="5080" algn="r">
              <a:lnSpc>
                <a:spcPct val="100000"/>
              </a:lnSpc>
              <a:spcBef>
                <a:spcPts val="100"/>
              </a:spcBef>
            </a:pPr>
            <a:r>
              <a:rPr sz="1100" dirty="0">
                <a:latin typeface="Carlito"/>
                <a:cs typeface="Carlito"/>
              </a:rPr>
              <a:t>20</a:t>
            </a:r>
            <a:endParaRPr sz="1100">
              <a:latin typeface="Carlito"/>
              <a:cs typeface="Carlito"/>
            </a:endParaRPr>
          </a:p>
          <a:p>
            <a:pPr>
              <a:lnSpc>
                <a:spcPct val="100000"/>
              </a:lnSpc>
              <a:spcBef>
                <a:spcPts val="40"/>
              </a:spcBef>
            </a:pPr>
            <a:r>
              <a:rPr lang="en-US" sz="1300" dirty="0" smtClean="0">
                <a:latin typeface="Carlito"/>
                <a:cs typeface="Carlito"/>
              </a:rPr>
              <a:t>CRR and EFS Replication are a powerful combination that can be used to create a cost-effective and reliable DR solution in AWS.</a:t>
            </a:r>
            <a:endParaRPr sz="1300">
              <a:latin typeface="Carlito"/>
              <a:cs typeface="Carlito"/>
            </a:endParaRPr>
          </a:p>
          <a:p>
            <a:pPr>
              <a:lnSpc>
                <a:spcPct val="100000"/>
              </a:lnSpc>
              <a:spcBef>
                <a:spcPts val="45"/>
              </a:spcBef>
            </a:pPr>
            <a:endParaRPr sz="1550">
              <a:latin typeface="Times New Roman"/>
              <a:cs typeface="Times New Roman"/>
            </a:endParaRPr>
          </a:p>
          <a:p>
            <a:pPr marL="12700" algn="just">
              <a:lnSpc>
                <a:spcPct val="100000"/>
              </a:lnSpc>
            </a:pPr>
            <a:r>
              <a:rPr sz="1400" b="1" spc="-50" dirty="0">
                <a:latin typeface="Times New Roman"/>
                <a:cs typeface="Times New Roman"/>
              </a:rPr>
              <a:t>AWS </a:t>
            </a:r>
            <a:r>
              <a:rPr sz="1400" b="1" spc="-5" dirty="0">
                <a:latin typeface="Times New Roman"/>
                <a:cs typeface="Times New Roman"/>
              </a:rPr>
              <a:t>Services</a:t>
            </a:r>
            <a:r>
              <a:rPr sz="1400" b="1" spc="50" dirty="0">
                <a:latin typeface="Times New Roman"/>
                <a:cs typeface="Times New Roman"/>
              </a:rPr>
              <a:t> </a:t>
            </a:r>
            <a:r>
              <a:rPr sz="1400" b="1" dirty="0">
                <a:latin typeface="Times New Roman"/>
                <a:cs typeface="Times New Roman"/>
              </a:rPr>
              <a:t>Used:</a:t>
            </a:r>
            <a:endParaRPr sz="1400">
              <a:latin typeface="Times New Roman"/>
              <a:cs typeface="Times New Roman"/>
            </a:endParaRPr>
          </a:p>
          <a:p>
            <a:pPr>
              <a:lnSpc>
                <a:spcPct val="100000"/>
              </a:lnSpc>
            </a:pPr>
            <a:endParaRPr sz="1500">
              <a:latin typeface="Times New Roman"/>
              <a:cs typeface="Times New Roman"/>
            </a:endParaRPr>
          </a:p>
          <a:p>
            <a:pPr marL="192405" indent="-180340">
              <a:lnSpc>
                <a:spcPct val="100000"/>
              </a:lnSpc>
              <a:spcBef>
                <a:spcPts val="1260"/>
              </a:spcBef>
              <a:buAutoNum type="alphaLcPeriod"/>
              <a:tabLst>
                <a:tab pos="193040" algn="l"/>
              </a:tabLst>
            </a:pPr>
            <a:r>
              <a:rPr lang="en-US" sz="1200" spc="-15" dirty="0" smtClean="0">
                <a:latin typeface="Times New Roman"/>
                <a:cs typeface="Times New Roman"/>
              </a:rPr>
              <a:t>S3 bucket</a:t>
            </a:r>
            <a:endParaRPr sz="1200">
              <a:latin typeface="Times New Roman"/>
              <a:cs typeface="Times New Roman"/>
            </a:endParaRPr>
          </a:p>
          <a:p>
            <a:pPr marL="192405" indent="-180340">
              <a:lnSpc>
                <a:spcPct val="100000"/>
              </a:lnSpc>
              <a:spcBef>
                <a:spcPts val="640"/>
              </a:spcBef>
              <a:buAutoNum type="alphaLcPeriod"/>
              <a:tabLst>
                <a:tab pos="193040" algn="l"/>
              </a:tabLst>
            </a:pPr>
            <a:r>
              <a:rPr sz="1200" spc="-5" dirty="0">
                <a:latin typeface="Times New Roman"/>
                <a:cs typeface="Times New Roman"/>
              </a:rPr>
              <a:t>Elastic </a:t>
            </a:r>
            <a:r>
              <a:rPr sz="1200" dirty="0">
                <a:latin typeface="Times New Roman"/>
                <a:cs typeface="Times New Roman"/>
              </a:rPr>
              <a:t>Compute</a:t>
            </a:r>
            <a:r>
              <a:rPr sz="1200" spc="-10" dirty="0">
                <a:latin typeface="Times New Roman"/>
                <a:cs typeface="Times New Roman"/>
              </a:rPr>
              <a:t> </a:t>
            </a:r>
            <a:r>
              <a:rPr sz="1200" dirty="0">
                <a:latin typeface="Times New Roman"/>
                <a:cs typeface="Times New Roman"/>
              </a:rPr>
              <a:t>Cloud(EC2)</a:t>
            </a:r>
            <a:endParaRPr sz="1200">
              <a:latin typeface="Times New Roman"/>
              <a:cs typeface="Times New Roman"/>
            </a:endParaRPr>
          </a:p>
          <a:p>
            <a:pPr marL="192405" indent="-180340">
              <a:lnSpc>
                <a:spcPct val="100000"/>
              </a:lnSpc>
              <a:spcBef>
                <a:spcPts val="625"/>
              </a:spcBef>
              <a:buAutoNum type="alphaLcPeriod"/>
              <a:tabLst>
                <a:tab pos="193040" algn="l"/>
              </a:tabLst>
            </a:pPr>
            <a:r>
              <a:rPr sz="1200" spc="-5" dirty="0">
                <a:latin typeface="Times New Roman"/>
                <a:cs typeface="Times New Roman"/>
              </a:rPr>
              <a:t>Identity </a:t>
            </a:r>
            <a:r>
              <a:rPr sz="1200" dirty="0">
                <a:latin typeface="Times New Roman"/>
                <a:cs typeface="Times New Roman"/>
              </a:rPr>
              <a:t>and </a:t>
            </a:r>
            <a:r>
              <a:rPr sz="1200" spc="-5" dirty="0">
                <a:latin typeface="Times New Roman"/>
                <a:cs typeface="Times New Roman"/>
              </a:rPr>
              <a:t>Access</a:t>
            </a:r>
            <a:r>
              <a:rPr sz="1200" spc="-80" dirty="0">
                <a:latin typeface="Times New Roman"/>
                <a:cs typeface="Times New Roman"/>
              </a:rPr>
              <a:t> </a:t>
            </a:r>
            <a:r>
              <a:rPr sz="1200" spc="-5" dirty="0">
                <a:latin typeface="Times New Roman"/>
                <a:cs typeface="Times New Roman"/>
              </a:rPr>
              <a:t>Management(IAM)</a:t>
            </a:r>
            <a:endParaRPr sz="1200">
              <a:latin typeface="Times New Roman"/>
              <a:cs typeface="Times New Roman"/>
            </a:endParaRPr>
          </a:p>
          <a:p>
            <a:pPr marL="192405" indent="-180340">
              <a:lnSpc>
                <a:spcPct val="100000"/>
              </a:lnSpc>
              <a:spcBef>
                <a:spcPts val="625"/>
              </a:spcBef>
              <a:buAutoNum type="alphaLcPeriod"/>
              <a:tabLst>
                <a:tab pos="193040" algn="l"/>
              </a:tabLst>
            </a:pPr>
            <a:r>
              <a:rPr lang="en-US" sz="1200" spc="-35" dirty="0" smtClean="0">
                <a:latin typeface="Times New Roman"/>
                <a:cs typeface="Times New Roman"/>
              </a:rPr>
              <a:t>CRR</a:t>
            </a:r>
            <a:endParaRPr sz="1200">
              <a:latin typeface="Times New Roman"/>
              <a:cs typeface="Times New Roman"/>
            </a:endParaRPr>
          </a:p>
          <a:p>
            <a:pPr marL="192405" indent="-180340">
              <a:lnSpc>
                <a:spcPct val="100000"/>
              </a:lnSpc>
              <a:spcBef>
                <a:spcPts val="635"/>
              </a:spcBef>
              <a:buAutoNum type="alphaLcPeriod"/>
              <a:tabLst>
                <a:tab pos="193040" algn="l"/>
              </a:tabLst>
            </a:pPr>
            <a:r>
              <a:rPr lang="en-US" sz="1200" spc="-5" dirty="0" smtClean="0">
                <a:latin typeface="Times New Roman"/>
                <a:cs typeface="Times New Roman"/>
              </a:rPr>
              <a:t>EFS</a:t>
            </a:r>
            <a:endParaRPr sz="1200">
              <a:latin typeface="Times New Roman"/>
              <a:cs typeface="Times New Roman"/>
            </a:endParaRPr>
          </a:p>
          <a:p>
            <a:pPr>
              <a:lnSpc>
                <a:spcPct val="100000"/>
              </a:lnSpc>
            </a:pPr>
            <a:r>
              <a:rPr lang="en-US" sz="1300" dirty="0" smtClean="0">
                <a:latin typeface="Times New Roman"/>
                <a:cs typeface="Times New Roman"/>
              </a:rPr>
              <a:t> f</a:t>
            </a:r>
            <a:r>
              <a:rPr lang="en-US" sz="1300" dirty="0" smtClean="0">
                <a:latin typeface="Times New Roman"/>
                <a:cs typeface="Times New Roman"/>
              </a:rPr>
              <a:t> .</a:t>
            </a:r>
            <a:r>
              <a:rPr lang="en-US" sz="1200" dirty="0" smtClean="0">
                <a:latin typeface="Times New Roman"/>
                <a:cs typeface="Times New Roman"/>
              </a:rPr>
              <a:t>VPC</a:t>
            </a:r>
            <a:endParaRPr sz="1200">
              <a:latin typeface="Times New Roman"/>
              <a:cs typeface="Times New Roman"/>
            </a:endParaRPr>
          </a:p>
          <a:p>
            <a:pPr>
              <a:lnSpc>
                <a:spcPct val="100000"/>
              </a:lnSpc>
              <a:spcBef>
                <a:spcPts val="50"/>
              </a:spcBef>
            </a:pPr>
            <a:endParaRPr sz="1300">
              <a:latin typeface="Times New Roman"/>
              <a:cs typeface="Times New Roman"/>
            </a:endParaRPr>
          </a:p>
          <a:p>
            <a:pPr marL="12700" algn="just">
              <a:lnSpc>
                <a:spcPct val="100000"/>
              </a:lnSpc>
            </a:pPr>
            <a:r>
              <a:rPr sz="1400" b="1" spc="-5" dirty="0">
                <a:latin typeface="Times New Roman"/>
                <a:cs typeface="Times New Roman"/>
              </a:rPr>
              <a:t>Rough</a:t>
            </a:r>
            <a:r>
              <a:rPr sz="1400" b="1" spc="-90" dirty="0">
                <a:latin typeface="Times New Roman"/>
                <a:cs typeface="Times New Roman"/>
              </a:rPr>
              <a:t> </a:t>
            </a:r>
            <a:r>
              <a:rPr sz="1400" b="1" spc="-5" dirty="0">
                <a:latin typeface="Times New Roman"/>
                <a:cs typeface="Times New Roman"/>
              </a:rPr>
              <a:t>Architecture:</a:t>
            </a:r>
            <a:endParaRPr sz="1400">
              <a:latin typeface="Times New Roman"/>
              <a:cs typeface="Times New Roman"/>
            </a:endParaRPr>
          </a:p>
        </p:txBody>
      </p:sp>
      <p:sp>
        <p:nvSpPr>
          <p:cNvPr id="4" name="object 4"/>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pic>
        <p:nvPicPr>
          <p:cNvPr id="2050" name="Picture 2"/>
          <p:cNvPicPr>
            <a:picLocks noChangeAspect="1" noChangeArrowheads="1"/>
          </p:cNvPicPr>
          <p:nvPr/>
        </p:nvPicPr>
        <p:blipFill>
          <a:blip r:embed="rId2"/>
          <a:srcRect/>
          <a:stretch>
            <a:fillRect/>
          </a:stretch>
        </p:blipFill>
        <p:spPr bwMode="auto">
          <a:xfrm>
            <a:off x="914400" y="4051300"/>
            <a:ext cx="5715000" cy="506095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04838" y="436880"/>
            <a:ext cx="16891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21</a:t>
            </a:r>
            <a:endParaRPr sz="1100">
              <a:latin typeface="Carlito"/>
              <a:cs typeface="Carlito"/>
            </a:endParaRPr>
          </a:p>
        </p:txBody>
      </p:sp>
      <p:sp>
        <p:nvSpPr>
          <p:cNvPr id="7" name="object 7"/>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sp>
        <p:nvSpPr>
          <p:cNvPr id="49" name="TextBox 48"/>
          <p:cNvSpPr txBox="1"/>
          <p:nvPr/>
        </p:nvSpPr>
        <p:spPr>
          <a:xfrm>
            <a:off x="457200" y="850900"/>
            <a:ext cx="2743200" cy="381000"/>
          </a:xfrm>
          <a:prstGeom prst="rect">
            <a:avLst/>
          </a:prstGeom>
          <a:noFill/>
        </p:spPr>
        <p:txBody>
          <a:bodyPr wrap="square" rtlCol="0">
            <a:spAutoFit/>
          </a:bodyPr>
          <a:lstStyle/>
          <a:p>
            <a:r>
              <a:rPr lang="en-US" dirty="0" smtClean="0"/>
              <a:t>Final architect:</a:t>
            </a:r>
            <a:endParaRPr lang="en-US" dirty="0"/>
          </a:p>
        </p:txBody>
      </p:sp>
      <p:pic>
        <p:nvPicPr>
          <p:cNvPr id="3074" name="Picture 2"/>
          <p:cNvPicPr>
            <a:picLocks noChangeAspect="1" noChangeArrowheads="1"/>
          </p:cNvPicPr>
          <p:nvPr/>
        </p:nvPicPr>
        <p:blipFill>
          <a:blip r:embed="rId2"/>
          <a:srcRect/>
          <a:stretch>
            <a:fillRect/>
          </a:stretch>
        </p:blipFill>
        <p:spPr bwMode="auto">
          <a:xfrm>
            <a:off x="381000" y="2146300"/>
            <a:ext cx="6772275" cy="5343525"/>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6627" y="436880"/>
            <a:ext cx="6167120" cy="1259319"/>
          </a:xfrm>
          <a:prstGeom prst="rect">
            <a:avLst/>
          </a:prstGeom>
        </p:spPr>
        <p:txBody>
          <a:bodyPr vert="horz" wrap="square" lIns="0" tIns="12700" rIns="0" bIns="0" rtlCol="0">
            <a:spAutoFit/>
          </a:bodyPr>
          <a:lstStyle/>
          <a:p>
            <a:pPr marR="5080" algn="r">
              <a:lnSpc>
                <a:spcPct val="100000"/>
              </a:lnSpc>
              <a:spcBef>
                <a:spcPts val="100"/>
              </a:spcBef>
            </a:pPr>
            <a:r>
              <a:rPr sz="1100" dirty="0">
                <a:latin typeface="Carlito"/>
                <a:cs typeface="Carlito"/>
              </a:rPr>
              <a:t>22</a:t>
            </a:r>
            <a:endParaRPr sz="1100">
              <a:latin typeface="Carlito"/>
              <a:cs typeface="Carlito"/>
            </a:endParaRPr>
          </a:p>
          <a:p>
            <a:pPr>
              <a:lnSpc>
                <a:spcPct val="100000"/>
              </a:lnSpc>
              <a:spcBef>
                <a:spcPts val="20"/>
              </a:spcBef>
            </a:pPr>
            <a:endParaRPr sz="1400">
              <a:latin typeface="Carlito"/>
              <a:cs typeface="Carlito"/>
            </a:endParaRPr>
          </a:p>
          <a:p>
            <a:pPr>
              <a:lnSpc>
                <a:spcPct val="100000"/>
              </a:lnSpc>
              <a:spcBef>
                <a:spcPts val="40"/>
              </a:spcBef>
            </a:pPr>
            <a:r>
              <a:rPr lang="en-US" sz="1200" dirty="0" smtClean="0">
                <a:latin typeface="Times New Roman"/>
                <a:cs typeface="Times New Roman"/>
              </a:rPr>
              <a:t>.</a:t>
            </a:r>
            <a:endParaRPr sz="1200">
              <a:latin typeface="Times New Roman"/>
              <a:cs typeface="Times New Roman"/>
            </a:endParaRPr>
          </a:p>
          <a:p>
            <a:pPr marL="12700">
              <a:lnSpc>
                <a:spcPct val="100000"/>
              </a:lnSpc>
              <a:spcBef>
                <a:spcPts val="5"/>
              </a:spcBef>
            </a:pPr>
            <a:r>
              <a:rPr sz="1600" b="1" spc="-5" dirty="0">
                <a:latin typeface="Times New Roman"/>
                <a:cs typeface="Times New Roman"/>
              </a:rPr>
              <a:t>Implementation </a:t>
            </a:r>
            <a:r>
              <a:rPr sz="1600" b="1" spc="5" dirty="0">
                <a:latin typeface="Times New Roman"/>
                <a:cs typeface="Times New Roman"/>
              </a:rPr>
              <a:t>of </a:t>
            </a:r>
            <a:r>
              <a:rPr sz="1600" b="1" spc="-5" dirty="0">
                <a:latin typeface="Times New Roman"/>
                <a:cs typeface="Times New Roman"/>
              </a:rPr>
              <a:t>the</a:t>
            </a:r>
            <a:r>
              <a:rPr sz="1600" b="1" spc="-15" dirty="0">
                <a:latin typeface="Times New Roman"/>
                <a:cs typeface="Times New Roman"/>
              </a:rPr>
              <a:t> </a:t>
            </a:r>
            <a:r>
              <a:rPr sz="1600" b="1" spc="-10" dirty="0">
                <a:latin typeface="Times New Roman"/>
                <a:cs typeface="Times New Roman"/>
              </a:rPr>
              <a:t>Project</a:t>
            </a:r>
            <a:endParaRPr sz="1600">
              <a:latin typeface="Times New Roman"/>
              <a:cs typeface="Times New Roman"/>
            </a:endParaRPr>
          </a:p>
          <a:p>
            <a:pPr>
              <a:lnSpc>
                <a:spcPct val="100000"/>
              </a:lnSpc>
              <a:spcBef>
                <a:spcPts val="25"/>
              </a:spcBef>
            </a:pPr>
            <a:endParaRPr sz="1400">
              <a:latin typeface="Times New Roman"/>
              <a:cs typeface="Times New Roman"/>
            </a:endParaRPr>
          </a:p>
          <a:p>
            <a:pPr marL="12700">
              <a:lnSpc>
                <a:spcPct val="100000"/>
              </a:lnSpc>
              <a:spcBef>
                <a:spcPts val="5"/>
              </a:spcBef>
            </a:pPr>
            <a:r>
              <a:rPr sz="1400" spc="-5" dirty="0">
                <a:latin typeface="Times New Roman"/>
                <a:cs typeface="Times New Roman"/>
              </a:rPr>
              <a:t>Service </a:t>
            </a:r>
            <a:r>
              <a:rPr sz="1400" dirty="0">
                <a:latin typeface="Times New Roman"/>
                <a:cs typeface="Times New Roman"/>
              </a:rPr>
              <a:t>1</a:t>
            </a:r>
            <a:r>
              <a:rPr sz="1400">
                <a:latin typeface="Times New Roman"/>
                <a:cs typeface="Times New Roman"/>
              </a:rPr>
              <a:t>:</a:t>
            </a:r>
            <a:r>
              <a:rPr sz="1400" spc="-40">
                <a:latin typeface="Times New Roman"/>
                <a:cs typeface="Times New Roman"/>
              </a:rPr>
              <a:t> </a:t>
            </a:r>
            <a:r>
              <a:rPr lang="en-US" sz="1400" spc="-5" dirty="0" smtClean="0">
                <a:latin typeface="Times New Roman"/>
                <a:cs typeface="Times New Roman"/>
              </a:rPr>
              <a:t>source bucket in </a:t>
            </a:r>
            <a:r>
              <a:rPr lang="en-US" sz="1400" spc="-5" dirty="0" err="1" smtClean="0">
                <a:latin typeface="Times New Roman"/>
                <a:cs typeface="Times New Roman"/>
              </a:rPr>
              <a:t>mumbai</a:t>
            </a:r>
            <a:endParaRPr sz="1400">
              <a:latin typeface="Times New Roman"/>
              <a:cs typeface="Times New Roman"/>
            </a:endParaRPr>
          </a:p>
        </p:txBody>
      </p:sp>
      <p:sp>
        <p:nvSpPr>
          <p:cNvPr id="3" name="object 3"/>
          <p:cNvSpPr txBox="1"/>
          <p:nvPr/>
        </p:nvSpPr>
        <p:spPr>
          <a:xfrm>
            <a:off x="685800" y="4737100"/>
            <a:ext cx="3669665" cy="1826141"/>
          </a:xfrm>
          <a:prstGeom prst="rect">
            <a:avLst/>
          </a:prstGeom>
        </p:spPr>
        <p:txBody>
          <a:bodyPr vert="horz" wrap="square" lIns="0" tIns="12700" rIns="0" bIns="0" rtlCol="0">
            <a:spAutoFit/>
          </a:bodyPr>
          <a:lstStyle/>
          <a:p>
            <a:pPr marL="12700">
              <a:lnSpc>
                <a:spcPct val="100000"/>
              </a:lnSpc>
              <a:spcBef>
                <a:spcPts val="100"/>
              </a:spcBef>
            </a:pPr>
            <a:r>
              <a:rPr sz="1200" spc="-45" dirty="0">
                <a:latin typeface="Times New Roman"/>
                <a:cs typeface="Times New Roman"/>
              </a:rPr>
              <a:t>To </a:t>
            </a:r>
            <a:r>
              <a:rPr sz="1200" spc="-5" dirty="0">
                <a:latin typeface="Times New Roman"/>
                <a:cs typeface="Times New Roman"/>
              </a:rPr>
              <a:t>create </a:t>
            </a:r>
            <a:r>
              <a:rPr sz="1200">
                <a:latin typeface="Times New Roman"/>
                <a:cs typeface="Times New Roman"/>
              </a:rPr>
              <a:t>a </a:t>
            </a:r>
            <a:r>
              <a:rPr lang="en-US" sz="1200" spc="-5" dirty="0" smtClean="0">
                <a:latin typeface="Times New Roman"/>
                <a:cs typeface="Times New Roman"/>
              </a:rPr>
              <a:t>bucket</a:t>
            </a:r>
            <a:r>
              <a:rPr sz="1200" spc="-5" smtClean="0">
                <a:latin typeface="Times New Roman"/>
                <a:cs typeface="Times New Roman"/>
              </a:rPr>
              <a:t> </a:t>
            </a:r>
            <a:r>
              <a:rPr sz="1200" spc="-5" dirty="0">
                <a:latin typeface="Times New Roman"/>
                <a:cs typeface="Times New Roman"/>
              </a:rPr>
              <a:t>with </a:t>
            </a:r>
            <a:r>
              <a:rPr sz="1200" dirty="0">
                <a:latin typeface="Times New Roman"/>
                <a:cs typeface="Times New Roman"/>
              </a:rPr>
              <a:t>the </a:t>
            </a:r>
            <a:r>
              <a:rPr sz="1200" spc="-5">
                <a:latin typeface="Times New Roman"/>
                <a:cs typeface="Times New Roman"/>
              </a:rPr>
              <a:t>name </a:t>
            </a:r>
            <a:r>
              <a:rPr sz="1200" spc="-5" smtClean="0">
                <a:latin typeface="Times New Roman"/>
                <a:cs typeface="Times New Roman"/>
              </a:rPr>
              <a:t>"</a:t>
            </a:r>
            <a:r>
              <a:rPr lang="en-US" sz="1200" spc="-5" dirty="0" smtClean="0">
                <a:latin typeface="Times New Roman"/>
                <a:cs typeface="Times New Roman"/>
              </a:rPr>
              <a:t>bucket1mub</a:t>
            </a:r>
            <a:r>
              <a:rPr sz="1200" spc="-5" smtClean="0">
                <a:latin typeface="Times New Roman"/>
                <a:cs typeface="Times New Roman"/>
              </a:rPr>
              <a:t>," </a:t>
            </a:r>
            <a:r>
              <a:rPr sz="1200" dirty="0">
                <a:latin typeface="Times New Roman"/>
                <a:cs typeface="Times New Roman"/>
              </a:rPr>
              <a:t>follow </a:t>
            </a:r>
            <a:r>
              <a:rPr sz="1200" spc="-5" dirty="0">
                <a:latin typeface="Times New Roman"/>
                <a:cs typeface="Times New Roman"/>
              </a:rPr>
              <a:t>these</a:t>
            </a:r>
            <a:r>
              <a:rPr sz="1200" spc="20" dirty="0">
                <a:latin typeface="Times New Roman"/>
                <a:cs typeface="Times New Roman"/>
              </a:rPr>
              <a:t> </a:t>
            </a:r>
            <a:r>
              <a:rPr sz="1200" spc="-5" dirty="0">
                <a:latin typeface="Times New Roman"/>
                <a:cs typeface="Times New Roman"/>
              </a:rPr>
              <a:t>steps:</a:t>
            </a:r>
            <a:endParaRPr sz="1200">
              <a:latin typeface="Times New Roman"/>
              <a:cs typeface="Times New Roman"/>
            </a:endParaRPr>
          </a:p>
          <a:p>
            <a:pPr>
              <a:lnSpc>
                <a:spcPct val="100000"/>
              </a:lnSpc>
              <a:spcBef>
                <a:spcPts val="20"/>
              </a:spcBef>
            </a:pPr>
            <a:endParaRPr sz="1300">
              <a:latin typeface="Times New Roman"/>
              <a:cs typeface="Times New Roman"/>
            </a:endParaRPr>
          </a:p>
          <a:p>
            <a:pPr marL="283845" indent="-229235">
              <a:lnSpc>
                <a:spcPct val="100000"/>
              </a:lnSpc>
              <a:buFont typeface="Symbol"/>
              <a:buChar char=""/>
              <a:tabLst>
                <a:tab pos="283845" algn="l"/>
                <a:tab pos="284480" algn="l"/>
              </a:tabLst>
            </a:pPr>
            <a:r>
              <a:rPr sz="1100" spc="-5" dirty="0">
                <a:latin typeface="Carlito"/>
                <a:cs typeface="Carlito"/>
              </a:rPr>
              <a:t>Sign into </a:t>
            </a:r>
            <a:r>
              <a:rPr sz="1100" dirty="0">
                <a:latin typeface="Carlito"/>
                <a:cs typeface="Carlito"/>
              </a:rPr>
              <a:t>the </a:t>
            </a:r>
            <a:r>
              <a:rPr sz="1100" spc="-20" dirty="0">
                <a:latin typeface="Carlito"/>
                <a:cs typeface="Carlito"/>
              </a:rPr>
              <a:t>AWS </a:t>
            </a:r>
            <a:r>
              <a:rPr sz="1100" spc="-5" dirty="0">
                <a:latin typeface="Carlito"/>
                <a:cs typeface="Carlito"/>
              </a:rPr>
              <a:t>Management</a:t>
            </a:r>
            <a:r>
              <a:rPr sz="1100" dirty="0">
                <a:latin typeface="Carlito"/>
                <a:cs typeface="Carlito"/>
              </a:rPr>
              <a:t> </a:t>
            </a:r>
            <a:r>
              <a:rPr sz="1100" spc="-5" dirty="0">
                <a:latin typeface="Carlito"/>
                <a:cs typeface="Carlito"/>
              </a:rPr>
              <a:t>Console.</a:t>
            </a:r>
            <a:endParaRPr sz="1100">
              <a:latin typeface="Carlito"/>
              <a:cs typeface="Carlito"/>
            </a:endParaRPr>
          </a:p>
          <a:p>
            <a:pPr marL="283845" indent="-229235">
              <a:lnSpc>
                <a:spcPct val="100000"/>
              </a:lnSpc>
              <a:spcBef>
                <a:spcPts val="755"/>
              </a:spcBef>
              <a:buFont typeface="Symbol"/>
              <a:buChar char=""/>
              <a:tabLst>
                <a:tab pos="283845" algn="l"/>
                <a:tab pos="284480" algn="l"/>
              </a:tabLst>
            </a:pPr>
            <a:r>
              <a:rPr sz="1100" spc="-5" dirty="0">
                <a:latin typeface="Carlito"/>
                <a:cs typeface="Carlito"/>
              </a:rPr>
              <a:t>Open </a:t>
            </a:r>
            <a:r>
              <a:rPr sz="1100">
                <a:latin typeface="Carlito"/>
                <a:cs typeface="Carlito"/>
              </a:rPr>
              <a:t>the </a:t>
            </a:r>
            <a:r>
              <a:rPr lang="en-US" sz="1100" spc="-5" dirty="0" smtClean="0">
                <a:latin typeface="Carlito"/>
                <a:cs typeface="Carlito"/>
              </a:rPr>
              <a:t>s3 source</a:t>
            </a:r>
            <a:r>
              <a:rPr sz="1100" spc="-5" smtClean="0">
                <a:latin typeface="Carlito"/>
                <a:cs typeface="Carlito"/>
              </a:rPr>
              <a:t>.</a:t>
            </a:r>
            <a:endParaRPr sz="1100">
              <a:latin typeface="Carlito"/>
              <a:cs typeface="Carlito"/>
            </a:endParaRPr>
          </a:p>
          <a:p>
            <a:pPr marL="283845" indent="-229235">
              <a:lnSpc>
                <a:spcPct val="100000"/>
              </a:lnSpc>
              <a:spcBef>
                <a:spcPts val="755"/>
              </a:spcBef>
              <a:buFont typeface="Symbol"/>
              <a:buChar char=""/>
              <a:tabLst>
                <a:tab pos="283845" algn="l"/>
                <a:tab pos="284480" algn="l"/>
              </a:tabLst>
            </a:pPr>
            <a:r>
              <a:rPr sz="1100" spc="-5" dirty="0">
                <a:latin typeface="Carlito"/>
                <a:cs typeface="Carlito"/>
              </a:rPr>
              <a:t>Click </a:t>
            </a:r>
            <a:r>
              <a:rPr sz="1100" dirty="0">
                <a:latin typeface="Carlito"/>
                <a:cs typeface="Carlito"/>
              </a:rPr>
              <a:t>on the </a:t>
            </a:r>
            <a:r>
              <a:rPr sz="1100" spc="-10" dirty="0">
                <a:latin typeface="Carlito"/>
                <a:cs typeface="Carlito"/>
              </a:rPr>
              <a:t>"</a:t>
            </a:r>
            <a:r>
              <a:rPr sz="1100" spc="-10">
                <a:latin typeface="Carlito"/>
                <a:cs typeface="Carlito"/>
              </a:rPr>
              <a:t>Create </a:t>
            </a:r>
            <a:r>
              <a:rPr lang="en-US" sz="1100" spc="-5" dirty="0" smtClean="0">
                <a:latin typeface="Carlito"/>
                <a:cs typeface="Carlito"/>
              </a:rPr>
              <a:t>Bucket</a:t>
            </a:r>
            <a:r>
              <a:rPr sz="1100" spc="-5" smtClean="0">
                <a:latin typeface="Carlito"/>
                <a:cs typeface="Carlito"/>
              </a:rPr>
              <a:t>"</a:t>
            </a:r>
            <a:r>
              <a:rPr sz="1100" spc="-25" smtClean="0">
                <a:latin typeface="Carlito"/>
                <a:cs typeface="Carlito"/>
              </a:rPr>
              <a:t> </a:t>
            </a:r>
            <a:r>
              <a:rPr sz="1100" dirty="0">
                <a:latin typeface="Carlito"/>
                <a:cs typeface="Carlito"/>
              </a:rPr>
              <a:t>option.</a:t>
            </a:r>
            <a:endParaRPr sz="1100">
              <a:latin typeface="Carlito"/>
              <a:cs typeface="Carlito"/>
            </a:endParaRPr>
          </a:p>
          <a:p>
            <a:pPr marL="283845" indent="-229235">
              <a:lnSpc>
                <a:spcPct val="100000"/>
              </a:lnSpc>
              <a:spcBef>
                <a:spcPts val="760"/>
              </a:spcBef>
              <a:buFont typeface="Symbol"/>
              <a:buChar char=""/>
              <a:tabLst>
                <a:tab pos="283845" algn="l"/>
                <a:tab pos="284480" algn="l"/>
              </a:tabLst>
            </a:pPr>
            <a:r>
              <a:rPr sz="1100" spc="-5" dirty="0">
                <a:latin typeface="Carlito"/>
                <a:cs typeface="Carlito"/>
              </a:rPr>
              <a:t>Give </a:t>
            </a:r>
            <a:r>
              <a:rPr sz="1100">
                <a:latin typeface="Carlito"/>
                <a:cs typeface="Carlito"/>
              </a:rPr>
              <a:t>the </a:t>
            </a:r>
            <a:r>
              <a:rPr lang="en-US" sz="1100" spc="-5" dirty="0" smtClean="0">
                <a:latin typeface="Carlito"/>
                <a:cs typeface="Carlito"/>
              </a:rPr>
              <a:t>bucket</a:t>
            </a:r>
            <a:r>
              <a:rPr sz="1100" spc="-5" smtClean="0">
                <a:latin typeface="Carlito"/>
                <a:cs typeface="Carlito"/>
              </a:rPr>
              <a:t> </a:t>
            </a:r>
            <a:r>
              <a:rPr sz="1100" spc="-5" dirty="0">
                <a:latin typeface="Carlito"/>
                <a:cs typeface="Carlito"/>
              </a:rPr>
              <a:t>name </a:t>
            </a:r>
            <a:r>
              <a:rPr sz="1100">
                <a:latin typeface="Carlito"/>
                <a:cs typeface="Carlito"/>
              </a:rPr>
              <a:t>as </a:t>
            </a:r>
            <a:r>
              <a:rPr lang="en-US" sz="1100" dirty="0" smtClean="0">
                <a:latin typeface="Carlito"/>
                <a:cs typeface="Carlito"/>
              </a:rPr>
              <a:t>bucket</a:t>
            </a:r>
            <a:r>
              <a:rPr sz="1100" smtClean="0">
                <a:latin typeface="Carlito"/>
                <a:cs typeface="Carlito"/>
              </a:rPr>
              <a:t>1</a:t>
            </a:r>
            <a:r>
              <a:rPr lang="en-US" sz="1100" dirty="0" err="1" smtClean="0">
                <a:latin typeface="Carlito"/>
                <a:cs typeface="Carlito"/>
              </a:rPr>
              <a:t>mub</a:t>
            </a:r>
            <a:r>
              <a:rPr sz="1100" smtClean="0">
                <a:latin typeface="Carlito"/>
                <a:cs typeface="Carlito"/>
              </a:rPr>
              <a:t> </a:t>
            </a:r>
            <a:endParaRPr sz="1100">
              <a:latin typeface="Carlito"/>
              <a:cs typeface="Carlito"/>
            </a:endParaRPr>
          </a:p>
          <a:p>
            <a:pPr marL="283845" indent="-229235">
              <a:lnSpc>
                <a:spcPct val="100000"/>
              </a:lnSpc>
              <a:spcBef>
                <a:spcPts val="745"/>
              </a:spcBef>
              <a:buFont typeface="Symbol"/>
              <a:buChar char=""/>
              <a:tabLst>
                <a:tab pos="283845" algn="l"/>
                <a:tab pos="284480" algn="l"/>
              </a:tabLst>
            </a:pPr>
            <a:r>
              <a:rPr sz="1100" spc="-5" dirty="0">
                <a:latin typeface="Carlito"/>
                <a:cs typeface="Carlito"/>
              </a:rPr>
              <a:t>Click </a:t>
            </a:r>
            <a:r>
              <a:rPr sz="1100" dirty="0">
                <a:latin typeface="Carlito"/>
                <a:cs typeface="Carlito"/>
              </a:rPr>
              <a:t>on </a:t>
            </a:r>
            <a:r>
              <a:rPr sz="1100" spc="-10">
                <a:latin typeface="Carlito"/>
                <a:cs typeface="Carlito"/>
              </a:rPr>
              <a:t>create </a:t>
            </a:r>
            <a:r>
              <a:rPr lang="en-US" sz="1100" spc="-5" dirty="0" smtClean="0">
                <a:latin typeface="Carlito"/>
                <a:cs typeface="Carlito"/>
              </a:rPr>
              <a:t>bucket</a:t>
            </a:r>
            <a:endParaRPr sz="1100">
              <a:latin typeface="Carlito"/>
              <a:cs typeface="Carlito"/>
            </a:endParaRPr>
          </a:p>
        </p:txBody>
      </p:sp>
      <p:sp>
        <p:nvSpPr>
          <p:cNvPr id="7" name="object 7"/>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pic>
        <p:nvPicPr>
          <p:cNvPr id="8" name="Graphic 8">
            <a:extLst>
              <a:ext uri="{FF2B5EF4-FFF2-40B4-BE49-F238E27FC236}">
                <a16:creationId xmlns="" xmlns:a16="http://schemas.microsoft.com/office/drawing/2014/main" id="{0D4A9B47-8231-EF4D-B9AB-A3D9E4B81350}"/>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33600" y="2527300"/>
            <a:ext cx="17526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04838" y="436880"/>
            <a:ext cx="16891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23</a:t>
            </a:r>
            <a:endParaRPr sz="1100">
              <a:latin typeface="Carlito"/>
              <a:cs typeface="Carlito"/>
            </a:endParaRPr>
          </a:p>
        </p:txBody>
      </p:sp>
      <p:sp>
        <p:nvSpPr>
          <p:cNvPr id="5" name="object 5"/>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sp>
        <p:nvSpPr>
          <p:cNvPr id="32770" name="AutoShape 2"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772" name="AutoShape 4"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774" name="AutoShape 6"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776" name="AutoShape 8"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778" name="AutoShape 10"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780" name="AutoShape 12"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782" name="AutoShape 14"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784" name="AutoShape 16"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786" name="AutoShape 18"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788" name="AutoShape 20"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790" name="AutoShape 22"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792" name="AutoShape 24"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794" name="AutoShape 26"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796" name="AutoShape 28"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798" name="AutoShape 30"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800" name="AutoShape 32"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802" name="AutoShape 34"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804" name="AutoShape 36"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806" name="AutoShape 38"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808" name="AutoShape 40"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810" name="AutoShape 42"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812" name="AutoShape 44"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814" name="AutoShape 46"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816" name="AutoShape 48"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818" name="AutoShape 50"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820" name="AutoShape 52"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822" name="AutoShape 54"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824" name="AutoShape 56" descr="blob:https://web.whatsapp.com/ef8e2125-7e3e-4838-b39f-5d77c6e0ad4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2825" name="Picture 57"/>
          <p:cNvPicPr>
            <a:picLocks noChangeAspect="1" noChangeArrowheads="1"/>
          </p:cNvPicPr>
          <p:nvPr/>
        </p:nvPicPr>
        <p:blipFill>
          <a:blip r:embed="rId2"/>
          <a:srcRect/>
          <a:stretch>
            <a:fillRect/>
          </a:stretch>
        </p:blipFill>
        <p:spPr bwMode="auto">
          <a:xfrm>
            <a:off x="457200" y="1536700"/>
            <a:ext cx="6814088" cy="4023117"/>
          </a:xfrm>
          <a:prstGeom prst="rect">
            <a:avLst/>
          </a:prstGeom>
          <a:noFill/>
          <a:ln w="9525">
            <a:noFill/>
            <a:miter lim="800000"/>
            <a:headEnd/>
            <a:tailEnd/>
          </a:ln>
          <a:effectLst/>
        </p:spPr>
      </p:pic>
      <p:pic>
        <p:nvPicPr>
          <p:cNvPr id="32826" name="Picture 58"/>
          <p:cNvPicPr>
            <a:picLocks noChangeAspect="1" noChangeArrowheads="1"/>
          </p:cNvPicPr>
          <p:nvPr/>
        </p:nvPicPr>
        <p:blipFill>
          <a:blip r:embed="rId3"/>
          <a:srcRect/>
          <a:stretch>
            <a:fillRect/>
          </a:stretch>
        </p:blipFill>
        <p:spPr bwMode="auto">
          <a:xfrm>
            <a:off x="457200" y="6032500"/>
            <a:ext cx="6781800" cy="3200400"/>
          </a:xfrm>
          <a:prstGeom prst="rect">
            <a:avLst/>
          </a:prstGeom>
          <a:noFill/>
          <a:ln w="9525">
            <a:noFill/>
            <a:miter lim="800000"/>
            <a:headEnd/>
            <a:tailEnd/>
          </a:ln>
          <a:effectLst/>
        </p:spPr>
      </p:pic>
      <p:sp>
        <p:nvSpPr>
          <p:cNvPr id="40" name="TextBox 39"/>
          <p:cNvSpPr txBox="1"/>
          <p:nvPr/>
        </p:nvSpPr>
        <p:spPr>
          <a:xfrm>
            <a:off x="762000" y="698500"/>
            <a:ext cx="4419600" cy="369332"/>
          </a:xfrm>
          <a:prstGeom prst="rect">
            <a:avLst/>
          </a:prstGeom>
          <a:noFill/>
        </p:spPr>
        <p:txBody>
          <a:bodyPr wrap="square" rtlCol="0">
            <a:spAutoFit/>
          </a:bodyPr>
          <a:lstStyle/>
          <a:p>
            <a:r>
              <a:rPr lang="en-US" dirty="0" smtClean="0"/>
              <a:t>Creating bucket in </a:t>
            </a:r>
            <a:r>
              <a:rPr lang="en-US" dirty="0" err="1" smtClean="0"/>
              <a:t>mumbai</a:t>
            </a:r>
            <a:r>
              <a:rPr lang="en-US" dirty="0" smtClean="0"/>
              <a:t> region</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6712" y="436880"/>
            <a:ext cx="6257290" cy="397545"/>
          </a:xfrm>
          <a:prstGeom prst="rect">
            <a:avLst/>
          </a:prstGeom>
        </p:spPr>
        <p:txBody>
          <a:bodyPr vert="horz" wrap="square" lIns="0" tIns="12700" rIns="0" bIns="0" rtlCol="0">
            <a:spAutoFit/>
          </a:bodyPr>
          <a:lstStyle/>
          <a:p>
            <a:pPr marR="5080" algn="r">
              <a:lnSpc>
                <a:spcPct val="100000"/>
              </a:lnSpc>
              <a:spcBef>
                <a:spcPts val="100"/>
              </a:spcBef>
            </a:pPr>
            <a:r>
              <a:rPr sz="1100" dirty="0">
                <a:latin typeface="Carlito"/>
                <a:cs typeface="Carlito"/>
              </a:rPr>
              <a:t>24</a:t>
            </a:r>
            <a:endParaRPr sz="1100">
              <a:latin typeface="Carlito"/>
              <a:cs typeface="Carlito"/>
            </a:endParaRPr>
          </a:p>
          <a:p>
            <a:pPr>
              <a:lnSpc>
                <a:spcPct val="100000"/>
              </a:lnSpc>
              <a:spcBef>
                <a:spcPts val="20"/>
              </a:spcBef>
            </a:pPr>
            <a:endParaRPr sz="1400">
              <a:latin typeface="Carlito"/>
              <a:cs typeface="Carlito"/>
            </a:endParaRPr>
          </a:p>
        </p:txBody>
      </p:sp>
      <p:sp>
        <p:nvSpPr>
          <p:cNvPr id="6" name="object 6"/>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pic>
        <p:nvPicPr>
          <p:cNvPr id="31745" name="Picture 1"/>
          <p:cNvPicPr>
            <a:picLocks noChangeAspect="1" noChangeArrowheads="1"/>
          </p:cNvPicPr>
          <p:nvPr/>
        </p:nvPicPr>
        <p:blipFill>
          <a:blip r:embed="rId2"/>
          <a:srcRect/>
          <a:stretch>
            <a:fillRect/>
          </a:stretch>
        </p:blipFill>
        <p:spPr bwMode="auto">
          <a:xfrm>
            <a:off x="381000" y="1003300"/>
            <a:ext cx="6858000" cy="3352800"/>
          </a:xfrm>
          <a:prstGeom prst="rect">
            <a:avLst/>
          </a:prstGeom>
          <a:noFill/>
          <a:ln w="9525">
            <a:noFill/>
            <a:miter lim="800000"/>
            <a:headEnd/>
            <a:tailEnd/>
          </a:ln>
          <a:effectLst/>
        </p:spPr>
      </p:pic>
      <p:pic>
        <p:nvPicPr>
          <p:cNvPr id="31746" name="Picture 2"/>
          <p:cNvPicPr>
            <a:picLocks noChangeAspect="1" noChangeArrowheads="1"/>
          </p:cNvPicPr>
          <p:nvPr/>
        </p:nvPicPr>
        <p:blipFill>
          <a:blip r:embed="rId3"/>
          <a:srcRect/>
          <a:stretch>
            <a:fillRect/>
          </a:stretch>
        </p:blipFill>
        <p:spPr bwMode="auto">
          <a:xfrm>
            <a:off x="381000" y="4889500"/>
            <a:ext cx="6800848" cy="3276599"/>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04838" y="436880"/>
            <a:ext cx="16891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25</a:t>
            </a:r>
            <a:endParaRPr sz="1100">
              <a:latin typeface="Carlito"/>
              <a:cs typeface="Carlito"/>
            </a:endParaRPr>
          </a:p>
        </p:txBody>
      </p:sp>
      <p:sp>
        <p:nvSpPr>
          <p:cNvPr id="6" name="object 6"/>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pic>
        <p:nvPicPr>
          <p:cNvPr id="30721" name="Picture 1"/>
          <p:cNvPicPr>
            <a:picLocks noChangeAspect="1" noChangeArrowheads="1"/>
          </p:cNvPicPr>
          <p:nvPr/>
        </p:nvPicPr>
        <p:blipFill>
          <a:blip r:embed="rId2"/>
          <a:srcRect/>
          <a:stretch>
            <a:fillRect/>
          </a:stretch>
        </p:blipFill>
        <p:spPr bwMode="auto">
          <a:xfrm>
            <a:off x="457200" y="1536700"/>
            <a:ext cx="6705601" cy="3352800"/>
          </a:xfrm>
          <a:prstGeom prst="rect">
            <a:avLst/>
          </a:prstGeom>
          <a:noFill/>
          <a:ln w="9525">
            <a:noFill/>
            <a:miter lim="800000"/>
            <a:headEnd/>
            <a:tailEnd/>
          </a:ln>
          <a:effectLst/>
        </p:spPr>
      </p:pic>
      <p:sp>
        <p:nvSpPr>
          <p:cNvPr id="9" name="TextBox 8"/>
          <p:cNvSpPr txBox="1"/>
          <p:nvPr/>
        </p:nvSpPr>
        <p:spPr>
          <a:xfrm>
            <a:off x="533400" y="774700"/>
            <a:ext cx="5943600" cy="369332"/>
          </a:xfrm>
          <a:prstGeom prst="rect">
            <a:avLst/>
          </a:prstGeom>
          <a:noFill/>
        </p:spPr>
        <p:txBody>
          <a:bodyPr wrap="square" rtlCol="0">
            <a:spAutoFit/>
          </a:bodyPr>
          <a:lstStyle/>
          <a:p>
            <a:r>
              <a:rPr lang="en-US" dirty="0" smtClean="0"/>
              <a:t>Creating bucket in northern </a:t>
            </a:r>
            <a:r>
              <a:rPr lang="en-US" dirty="0" err="1" smtClean="0"/>
              <a:t>virginia</a:t>
            </a:r>
            <a:endParaRPr lang="en-US" dirty="0"/>
          </a:p>
        </p:txBody>
      </p:sp>
      <p:pic>
        <p:nvPicPr>
          <p:cNvPr id="30723" name="Picture 3"/>
          <p:cNvPicPr>
            <a:picLocks noChangeAspect="1" noChangeArrowheads="1"/>
          </p:cNvPicPr>
          <p:nvPr/>
        </p:nvPicPr>
        <p:blipFill>
          <a:blip r:embed="rId3"/>
          <a:srcRect/>
          <a:stretch>
            <a:fillRect/>
          </a:stretch>
        </p:blipFill>
        <p:spPr bwMode="auto">
          <a:xfrm>
            <a:off x="457200" y="5651500"/>
            <a:ext cx="6781800" cy="37338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04838" y="436880"/>
            <a:ext cx="16891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26</a:t>
            </a:r>
            <a:endParaRPr sz="1100">
              <a:latin typeface="Carlito"/>
              <a:cs typeface="Carlito"/>
            </a:endParaRPr>
          </a:p>
        </p:txBody>
      </p:sp>
      <p:sp>
        <p:nvSpPr>
          <p:cNvPr id="3" name="object 3"/>
          <p:cNvSpPr txBox="1"/>
          <p:nvPr/>
        </p:nvSpPr>
        <p:spPr>
          <a:xfrm>
            <a:off x="763320" y="903478"/>
            <a:ext cx="3513454" cy="289823"/>
          </a:xfrm>
          <a:prstGeom prst="rect">
            <a:avLst/>
          </a:prstGeom>
        </p:spPr>
        <p:txBody>
          <a:bodyPr vert="horz" wrap="square" lIns="0" tIns="12700" rIns="0" bIns="0" rtlCol="0">
            <a:spAutoFit/>
          </a:bodyPr>
          <a:lstStyle/>
          <a:p>
            <a:pPr marL="241300" indent="-228600">
              <a:lnSpc>
                <a:spcPct val="100000"/>
              </a:lnSpc>
              <a:spcBef>
                <a:spcPts val="100"/>
              </a:spcBef>
              <a:buFont typeface="Symbol"/>
              <a:buChar char=""/>
              <a:tabLst>
                <a:tab pos="240665" algn="l"/>
                <a:tab pos="241300" algn="l"/>
              </a:tabLst>
            </a:pPr>
            <a:r>
              <a:rPr lang="en-US" dirty="0" smtClean="0">
                <a:latin typeface="Times New Roman"/>
                <a:cs typeface="Times New Roman"/>
              </a:rPr>
              <a:t>.uploading  a file to bucket1</a:t>
            </a:r>
            <a:endParaRPr>
              <a:latin typeface="Times New Roman"/>
              <a:cs typeface="Times New Roman"/>
            </a:endParaRPr>
          </a:p>
        </p:txBody>
      </p:sp>
      <p:sp>
        <p:nvSpPr>
          <p:cNvPr id="7" name="object 7"/>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pic>
        <p:nvPicPr>
          <p:cNvPr id="29697" name="Picture 1"/>
          <p:cNvPicPr>
            <a:picLocks noChangeAspect="1" noChangeArrowheads="1"/>
          </p:cNvPicPr>
          <p:nvPr/>
        </p:nvPicPr>
        <p:blipFill>
          <a:blip r:embed="rId2"/>
          <a:srcRect/>
          <a:stretch>
            <a:fillRect/>
          </a:stretch>
        </p:blipFill>
        <p:spPr bwMode="auto">
          <a:xfrm>
            <a:off x="457200" y="1384300"/>
            <a:ext cx="6748547" cy="3157538"/>
          </a:xfrm>
          <a:prstGeom prst="rect">
            <a:avLst/>
          </a:prstGeom>
          <a:noFill/>
          <a:ln w="9525">
            <a:noFill/>
            <a:miter lim="800000"/>
            <a:headEnd/>
            <a:tailEnd/>
          </a:ln>
          <a:effectLst/>
        </p:spPr>
      </p:pic>
      <p:pic>
        <p:nvPicPr>
          <p:cNvPr id="29698" name="Picture 2"/>
          <p:cNvPicPr>
            <a:picLocks noChangeAspect="1" noChangeArrowheads="1"/>
          </p:cNvPicPr>
          <p:nvPr/>
        </p:nvPicPr>
        <p:blipFill>
          <a:blip r:embed="rId3"/>
          <a:srcRect/>
          <a:stretch>
            <a:fillRect/>
          </a:stretch>
        </p:blipFill>
        <p:spPr bwMode="auto">
          <a:xfrm>
            <a:off x="457200" y="5422900"/>
            <a:ext cx="6801821" cy="3006000"/>
          </a:xfrm>
          <a:prstGeom prst="rect">
            <a:avLst/>
          </a:prstGeom>
          <a:noFill/>
          <a:ln w="9525">
            <a:noFill/>
            <a:miter lim="800000"/>
            <a:headEnd/>
            <a:tailEnd/>
          </a:ln>
          <a:effectLst/>
        </p:spPr>
      </p:pic>
      <p:sp>
        <p:nvSpPr>
          <p:cNvPr id="10" name="TextBox 9"/>
          <p:cNvSpPr txBox="1"/>
          <p:nvPr/>
        </p:nvSpPr>
        <p:spPr>
          <a:xfrm>
            <a:off x="838200" y="4813300"/>
            <a:ext cx="3657600" cy="369332"/>
          </a:xfrm>
          <a:prstGeom prst="rect">
            <a:avLst/>
          </a:prstGeom>
          <a:noFill/>
        </p:spPr>
        <p:txBody>
          <a:bodyPr wrap="square" rtlCol="0">
            <a:spAutoFit/>
          </a:bodyPr>
          <a:lstStyle/>
          <a:p>
            <a:r>
              <a:rPr lang="en-US" dirty="0" err="1" smtClean="0"/>
              <a:t>sucessfully</a:t>
            </a:r>
            <a:r>
              <a:rPr lang="en-US" dirty="0" smtClean="0"/>
              <a:t> uploading the file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964307" y="888238"/>
            <a:ext cx="1571625"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Times New Roman"/>
                <a:cs typeface="Times New Roman"/>
              </a:rPr>
              <a:t>Table </a:t>
            </a:r>
            <a:r>
              <a:rPr sz="1600" b="1" dirty="0">
                <a:latin typeface="Times New Roman"/>
                <a:cs typeface="Times New Roman"/>
              </a:rPr>
              <a:t>of</a:t>
            </a:r>
            <a:r>
              <a:rPr sz="1600" b="1" spc="-50" dirty="0">
                <a:latin typeface="Times New Roman"/>
                <a:cs typeface="Times New Roman"/>
              </a:rPr>
              <a:t> </a:t>
            </a:r>
            <a:r>
              <a:rPr sz="1600" b="1" spc="-5" dirty="0">
                <a:latin typeface="Times New Roman"/>
                <a:cs typeface="Times New Roman"/>
              </a:rPr>
              <a:t>Contents</a:t>
            </a:r>
            <a:endParaRPr sz="1600">
              <a:latin typeface="Times New Roman"/>
              <a:cs typeface="Times New Roman"/>
            </a:endParaRPr>
          </a:p>
        </p:txBody>
      </p:sp>
      <p:sp>
        <p:nvSpPr>
          <p:cNvPr id="3" name="object 3"/>
          <p:cNvSpPr txBox="1"/>
          <p:nvPr/>
        </p:nvSpPr>
        <p:spPr>
          <a:xfrm>
            <a:off x="902004" y="1490218"/>
            <a:ext cx="290385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Times New Roman"/>
                <a:cs typeface="Times New Roman"/>
              </a:rPr>
              <a:t>1.Introduction </a:t>
            </a:r>
            <a:r>
              <a:rPr sz="1200" dirty="0">
                <a:latin typeface="Times New Roman"/>
                <a:cs typeface="Times New Roman"/>
              </a:rPr>
              <a:t>to Amazon </a:t>
            </a:r>
            <a:r>
              <a:rPr sz="1200" spc="-5" dirty="0">
                <a:latin typeface="Times New Roman"/>
                <a:cs typeface="Times New Roman"/>
              </a:rPr>
              <a:t>web services</a:t>
            </a:r>
            <a:r>
              <a:rPr sz="1200" spc="5" dirty="0">
                <a:latin typeface="Times New Roman"/>
                <a:cs typeface="Times New Roman"/>
              </a:rPr>
              <a:t> </a:t>
            </a:r>
            <a:r>
              <a:rPr sz="1200" dirty="0">
                <a:latin typeface="Times New Roman"/>
                <a:cs typeface="Times New Roman"/>
              </a:rPr>
              <a:t>(AWS)</a:t>
            </a:r>
            <a:endParaRPr sz="1200">
              <a:latin typeface="Times New Roman"/>
              <a:cs typeface="Times New Roman"/>
            </a:endParaRPr>
          </a:p>
        </p:txBody>
      </p:sp>
      <p:sp>
        <p:nvSpPr>
          <p:cNvPr id="4" name="object 4"/>
          <p:cNvSpPr txBox="1"/>
          <p:nvPr/>
        </p:nvSpPr>
        <p:spPr>
          <a:xfrm>
            <a:off x="6448805" y="1490218"/>
            <a:ext cx="228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1</a:t>
            </a:r>
            <a:r>
              <a:rPr sz="1200" spc="-5" dirty="0">
                <a:latin typeface="Times New Roman"/>
                <a:cs typeface="Times New Roman"/>
              </a:rPr>
              <a:t>-</a:t>
            </a:r>
            <a:r>
              <a:rPr sz="1200" dirty="0">
                <a:latin typeface="Times New Roman"/>
                <a:cs typeface="Times New Roman"/>
              </a:rPr>
              <a:t>2</a:t>
            </a:r>
            <a:endParaRPr sz="1200">
              <a:latin typeface="Times New Roman"/>
              <a:cs typeface="Times New Roman"/>
            </a:endParaRPr>
          </a:p>
        </p:txBody>
      </p:sp>
      <p:sp>
        <p:nvSpPr>
          <p:cNvPr id="5" name="object 5"/>
          <p:cNvSpPr txBox="1"/>
          <p:nvPr/>
        </p:nvSpPr>
        <p:spPr>
          <a:xfrm>
            <a:off x="902004" y="1892554"/>
            <a:ext cx="84963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2. </a:t>
            </a:r>
            <a:r>
              <a:rPr sz="1200" spc="-5" dirty="0">
                <a:latin typeface="Times New Roman"/>
                <a:cs typeface="Times New Roman"/>
              </a:rPr>
              <a:t>Why</a:t>
            </a:r>
            <a:r>
              <a:rPr sz="1200" spc="-80" dirty="0">
                <a:latin typeface="Times New Roman"/>
                <a:cs typeface="Times New Roman"/>
              </a:rPr>
              <a:t> </a:t>
            </a:r>
            <a:r>
              <a:rPr sz="1200" spc="-5" dirty="0">
                <a:latin typeface="Times New Roman"/>
                <a:cs typeface="Times New Roman"/>
              </a:rPr>
              <a:t>AWS</a:t>
            </a:r>
            <a:endParaRPr sz="1200">
              <a:latin typeface="Times New Roman"/>
              <a:cs typeface="Times New Roman"/>
            </a:endParaRPr>
          </a:p>
        </p:txBody>
      </p:sp>
      <p:sp>
        <p:nvSpPr>
          <p:cNvPr id="6" name="object 6"/>
          <p:cNvSpPr txBox="1"/>
          <p:nvPr/>
        </p:nvSpPr>
        <p:spPr>
          <a:xfrm>
            <a:off x="6415278" y="1892554"/>
            <a:ext cx="228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2</a:t>
            </a:r>
            <a:r>
              <a:rPr sz="1200" spc="-5" dirty="0">
                <a:latin typeface="Times New Roman"/>
                <a:cs typeface="Times New Roman"/>
              </a:rPr>
              <a:t>-</a:t>
            </a:r>
            <a:r>
              <a:rPr sz="1200" dirty="0">
                <a:latin typeface="Times New Roman"/>
                <a:cs typeface="Times New Roman"/>
              </a:rPr>
              <a:t>5</a:t>
            </a:r>
            <a:endParaRPr sz="1200">
              <a:latin typeface="Times New Roman"/>
              <a:cs typeface="Times New Roman"/>
            </a:endParaRPr>
          </a:p>
        </p:txBody>
      </p:sp>
      <p:sp>
        <p:nvSpPr>
          <p:cNvPr id="7" name="object 7"/>
          <p:cNvSpPr txBox="1"/>
          <p:nvPr/>
        </p:nvSpPr>
        <p:spPr>
          <a:xfrm>
            <a:off x="902004" y="2296414"/>
            <a:ext cx="18034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3. </a:t>
            </a:r>
            <a:r>
              <a:rPr sz="1200" spc="-5" dirty="0">
                <a:latin typeface="Times New Roman"/>
                <a:cs typeface="Times New Roman"/>
              </a:rPr>
              <a:t>AWS </a:t>
            </a:r>
            <a:r>
              <a:rPr sz="1200" dirty="0">
                <a:latin typeface="Times New Roman"/>
                <a:cs typeface="Times New Roman"/>
              </a:rPr>
              <a:t>global</a:t>
            </a:r>
            <a:r>
              <a:rPr sz="1200" spc="-25" dirty="0">
                <a:latin typeface="Times New Roman"/>
                <a:cs typeface="Times New Roman"/>
              </a:rPr>
              <a:t> </a:t>
            </a:r>
            <a:r>
              <a:rPr sz="1200" spc="-5" dirty="0">
                <a:latin typeface="Times New Roman"/>
                <a:cs typeface="Times New Roman"/>
              </a:rPr>
              <a:t>Infrastructure</a:t>
            </a:r>
            <a:endParaRPr sz="1200">
              <a:latin typeface="Times New Roman"/>
              <a:cs typeface="Times New Roman"/>
            </a:endParaRPr>
          </a:p>
        </p:txBody>
      </p:sp>
      <p:sp>
        <p:nvSpPr>
          <p:cNvPr id="8" name="object 8"/>
          <p:cNvSpPr txBox="1"/>
          <p:nvPr/>
        </p:nvSpPr>
        <p:spPr>
          <a:xfrm>
            <a:off x="6415278" y="2296414"/>
            <a:ext cx="228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5</a:t>
            </a:r>
            <a:r>
              <a:rPr sz="1200" spc="-5" dirty="0">
                <a:latin typeface="Times New Roman"/>
                <a:cs typeface="Times New Roman"/>
              </a:rPr>
              <a:t>-</a:t>
            </a:r>
            <a:r>
              <a:rPr sz="1200" dirty="0">
                <a:latin typeface="Times New Roman"/>
                <a:cs typeface="Times New Roman"/>
              </a:rPr>
              <a:t>8</a:t>
            </a:r>
            <a:endParaRPr sz="1200">
              <a:latin typeface="Times New Roman"/>
              <a:cs typeface="Times New Roman"/>
            </a:endParaRPr>
          </a:p>
        </p:txBody>
      </p:sp>
      <p:sp>
        <p:nvSpPr>
          <p:cNvPr id="9" name="object 9"/>
          <p:cNvSpPr txBox="1"/>
          <p:nvPr/>
        </p:nvSpPr>
        <p:spPr>
          <a:xfrm>
            <a:off x="902004" y="2698750"/>
            <a:ext cx="171767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4. List of top </a:t>
            </a:r>
            <a:r>
              <a:rPr sz="1200" spc="-5" dirty="0">
                <a:latin typeface="Times New Roman"/>
                <a:cs typeface="Times New Roman"/>
              </a:rPr>
              <a:t>AWS</a:t>
            </a:r>
            <a:r>
              <a:rPr sz="1200" spc="-75" dirty="0">
                <a:latin typeface="Times New Roman"/>
                <a:cs typeface="Times New Roman"/>
              </a:rPr>
              <a:t> </a:t>
            </a:r>
            <a:r>
              <a:rPr sz="1200" spc="-5" dirty="0">
                <a:latin typeface="Times New Roman"/>
                <a:cs typeface="Times New Roman"/>
              </a:rPr>
              <a:t>services</a:t>
            </a:r>
            <a:endParaRPr sz="1200">
              <a:latin typeface="Times New Roman"/>
              <a:cs typeface="Times New Roman"/>
            </a:endParaRPr>
          </a:p>
        </p:txBody>
      </p:sp>
      <p:sp>
        <p:nvSpPr>
          <p:cNvPr id="10" name="object 10"/>
          <p:cNvSpPr txBox="1"/>
          <p:nvPr/>
        </p:nvSpPr>
        <p:spPr>
          <a:xfrm>
            <a:off x="6406134" y="2698750"/>
            <a:ext cx="3048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8</a:t>
            </a:r>
            <a:r>
              <a:rPr sz="1200" spc="-5" dirty="0">
                <a:latin typeface="Times New Roman"/>
                <a:cs typeface="Times New Roman"/>
              </a:rPr>
              <a:t>-</a:t>
            </a:r>
            <a:r>
              <a:rPr sz="1200" dirty="0">
                <a:latin typeface="Times New Roman"/>
                <a:cs typeface="Times New Roman"/>
              </a:rPr>
              <a:t>18</a:t>
            </a:r>
            <a:endParaRPr sz="1200">
              <a:latin typeface="Times New Roman"/>
              <a:cs typeface="Times New Roman"/>
            </a:endParaRPr>
          </a:p>
        </p:txBody>
      </p:sp>
      <p:sp>
        <p:nvSpPr>
          <p:cNvPr id="11" name="object 11"/>
          <p:cNvSpPr txBox="1"/>
          <p:nvPr/>
        </p:nvSpPr>
        <p:spPr>
          <a:xfrm>
            <a:off x="902004" y="3102991"/>
            <a:ext cx="44583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5. </a:t>
            </a:r>
            <a:r>
              <a:rPr sz="1200" spc="-5" dirty="0">
                <a:latin typeface="Times New Roman"/>
                <a:cs typeface="Times New Roman"/>
              </a:rPr>
              <a:t>Implementation </a:t>
            </a:r>
            <a:r>
              <a:rPr sz="1200">
                <a:latin typeface="Times New Roman"/>
                <a:cs typeface="Times New Roman"/>
              </a:rPr>
              <a:t>of </a:t>
            </a:r>
            <a:r>
              <a:rPr lang="en-US" sz="1200" dirty="0" smtClean="0">
                <a:latin typeface="Times New Roman"/>
                <a:cs typeface="Times New Roman"/>
              </a:rPr>
              <a:t>disaster recovery in </a:t>
            </a:r>
            <a:r>
              <a:rPr lang="en-US" sz="1200" dirty="0" smtClean="0">
                <a:latin typeface="Times New Roman"/>
                <a:cs typeface="Times New Roman"/>
              </a:rPr>
              <a:t>AWS</a:t>
            </a:r>
            <a:r>
              <a:rPr lang="en-US" sz="1200" dirty="0" smtClean="0">
                <a:latin typeface="Times New Roman"/>
                <a:cs typeface="Times New Roman"/>
              </a:rPr>
              <a:t> </a:t>
            </a:r>
            <a:r>
              <a:rPr lang="en-US" sz="1200" dirty="0" smtClean="0">
                <a:latin typeface="Times New Roman"/>
                <a:cs typeface="Times New Roman"/>
              </a:rPr>
              <a:t>using </a:t>
            </a:r>
            <a:r>
              <a:rPr lang="en-US" sz="1200" dirty="0" smtClean="0">
                <a:latin typeface="Times New Roman"/>
                <a:cs typeface="Times New Roman"/>
              </a:rPr>
              <a:t>CRR&amp;EFS</a:t>
            </a:r>
            <a:endParaRPr sz="1200">
              <a:latin typeface="Times New Roman"/>
              <a:cs typeface="Times New Roman"/>
            </a:endParaRPr>
          </a:p>
        </p:txBody>
      </p:sp>
      <p:sp>
        <p:nvSpPr>
          <p:cNvPr id="12" name="object 12"/>
          <p:cNvSpPr txBox="1"/>
          <p:nvPr/>
        </p:nvSpPr>
        <p:spPr>
          <a:xfrm>
            <a:off x="6439661" y="3102991"/>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19</a:t>
            </a:r>
            <a:endParaRPr sz="1200">
              <a:latin typeface="Times New Roman"/>
              <a:cs typeface="Times New Roman"/>
            </a:endParaRPr>
          </a:p>
        </p:txBody>
      </p:sp>
      <p:sp>
        <p:nvSpPr>
          <p:cNvPr id="13" name="object 13"/>
          <p:cNvSpPr txBox="1"/>
          <p:nvPr/>
        </p:nvSpPr>
        <p:spPr>
          <a:xfrm>
            <a:off x="1092504" y="3505327"/>
            <a:ext cx="104521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5.1.</a:t>
            </a:r>
            <a:r>
              <a:rPr sz="1200" spc="-40" dirty="0">
                <a:latin typeface="Times New Roman"/>
                <a:cs typeface="Times New Roman"/>
              </a:rPr>
              <a:t> </a:t>
            </a:r>
            <a:r>
              <a:rPr sz="1200" spc="-5" dirty="0">
                <a:latin typeface="Times New Roman"/>
                <a:cs typeface="Times New Roman"/>
              </a:rPr>
              <a:t>Introduction</a:t>
            </a:r>
            <a:endParaRPr sz="1200">
              <a:latin typeface="Times New Roman"/>
              <a:cs typeface="Times New Roman"/>
            </a:endParaRPr>
          </a:p>
        </p:txBody>
      </p:sp>
      <p:sp>
        <p:nvSpPr>
          <p:cNvPr id="14" name="object 14"/>
          <p:cNvSpPr txBox="1"/>
          <p:nvPr/>
        </p:nvSpPr>
        <p:spPr>
          <a:xfrm>
            <a:off x="6418326" y="3505327"/>
            <a:ext cx="3810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19</a:t>
            </a:r>
            <a:r>
              <a:rPr sz="1200" spc="-5" dirty="0">
                <a:latin typeface="Times New Roman"/>
                <a:cs typeface="Times New Roman"/>
              </a:rPr>
              <a:t>-</a:t>
            </a:r>
            <a:r>
              <a:rPr sz="1200" dirty="0">
                <a:latin typeface="Times New Roman"/>
                <a:cs typeface="Times New Roman"/>
              </a:rPr>
              <a:t>20</a:t>
            </a:r>
            <a:endParaRPr sz="1200">
              <a:latin typeface="Times New Roman"/>
              <a:cs typeface="Times New Roman"/>
            </a:endParaRPr>
          </a:p>
        </p:txBody>
      </p:sp>
      <p:sp>
        <p:nvSpPr>
          <p:cNvPr id="15" name="object 15"/>
          <p:cNvSpPr txBox="1"/>
          <p:nvPr/>
        </p:nvSpPr>
        <p:spPr>
          <a:xfrm>
            <a:off x="1092504" y="3909186"/>
            <a:ext cx="143954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Times New Roman"/>
                <a:cs typeface="Times New Roman"/>
              </a:rPr>
              <a:t>5.2.AWS services</a:t>
            </a:r>
            <a:r>
              <a:rPr sz="1200" spc="-35" dirty="0">
                <a:latin typeface="Times New Roman"/>
                <a:cs typeface="Times New Roman"/>
              </a:rPr>
              <a:t> </a:t>
            </a:r>
            <a:r>
              <a:rPr sz="1200" dirty="0">
                <a:latin typeface="Times New Roman"/>
                <a:cs typeface="Times New Roman"/>
              </a:rPr>
              <a:t>used</a:t>
            </a:r>
            <a:endParaRPr sz="1200">
              <a:latin typeface="Times New Roman"/>
              <a:cs typeface="Times New Roman"/>
            </a:endParaRPr>
          </a:p>
        </p:txBody>
      </p:sp>
      <p:sp>
        <p:nvSpPr>
          <p:cNvPr id="16" name="object 16"/>
          <p:cNvSpPr txBox="1"/>
          <p:nvPr/>
        </p:nvSpPr>
        <p:spPr>
          <a:xfrm>
            <a:off x="6432041" y="3909186"/>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20</a:t>
            </a:r>
            <a:endParaRPr sz="1200">
              <a:latin typeface="Times New Roman"/>
              <a:cs typeface="Times New Roman"/>
            </a:endParaRPr>
          </a:p>
        </p:txBody>
      </p:sp>
      <p:sp>
        <p:nvSpPr>
          <p:cNvPr id="17" name="object 17"/>
          <p:cNvSpPr txBox="1"/>
          <p:nvPr/>
        </p:nvSpPr>
        <p:spPr>
          <a:xfrm>
            <a:off x="1092504" y="4311522"/>
            <a:ext cx="1498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5.3. Rough</a:t>
            </a:r>
            <a:r>
              <a:rPr sz="1200" spc="-55" dirty="0">
                <a:latin typeface="Times New Roman"/>
                <a:cs typeface="Times New Roman"/>
              </a:rPr>
              <a:t> </a:t>
            </a:r>
            <a:r>
              <a:rPr sz="1200" spc="-5" dirty="0">
                <a:latin typeface="Times New Roman"/>
                <a:cs typeface="Times New Roman"/>
              </a:rPr>
              <a:t>Architecture</a:t>
            </a:r>
            <a:endParaRPr sz="1200">
              <a:latin typeface="Times New Roman"/>
              <a:cs typeface="Times New Roman"/>
            </a:endParaRPr>
          </a:p>
        </p:txBody>
      </p:sp>
      <p:sp>
        <p:nvSpPr>
          <p:cNvPr id="18" name="object 18"/>
          <p:cNvSpPr txBox="1"/>
          <p:nvPr/>
        </p:nvSpPr>
        <p:spPr>
          <a:xfrm>
            <a:off x="6453378" y="4311522"/>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20</a:t>
            </a:r>
            <a:endParaRPr sz="1200">
              <a:latin typeface="Times New Roman"/>
              <a:cs typeface="Times New Roman"/>
            </a:endParaRPr>
          </a:p>
        </p:txBody>
      </p:sp>
      <p:sp>
        <p:nvSpPr>
          <p:cNvPr id="19" name="object 19"/>
          <p:cNvSpPr txBox="1"/>
          <p:nvPr/>
        </p:nvSpPr>
        <p:spPr>
          <a:xfrm>
            <a:off x="1092504" y="4715383"/>
            <a:ext cx="140589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5.4. </a:t>
            </a:r>
            <a:r>
              <a:rPr sz="1200" spc="-5" dirty="0">
                <a:latin typeface="Times New Roman"/>
                <a:cs typeface="Times New Roman"/>
              </a:rPr>
              <a:t>Final</a:t>
            </a:r>
            <a:r>
              <a:rPr sz="1200" spc="-80" dirty="0">
                <a:latin typeface="Times New Roman"/>
                <a:cs typeface="Times New Roman"/>
              </a:rPr>
              <a:t> </a:t>
            </a:r>
            <a:r>
              <a:rPr sz="1200" dirty="0">
                <a:latin typeface="Times New Roman"/>
                <a:cs typeface="Times New Roman"/>
              </a:rPr>
              <a:t>Architecture</a:t>
            </a:r>
            <a:endParaRPr sz="1200">
              <a:latin typeface="Times New Roman"/>
              <a:cs typeface="Times New Roman"/>
            </a:endParaRPr>
          </a:p>
        </p:txBody>
      </p:sp>
      <p:sp>
        <p:nvSpPr>
          <p:cNvPr id="20" name="object 20"/>
          <p:cNvSpPr txBox="1"/>
          <p:nvPr/>
        </p:nvSpPr>
        <p:spPr>
          <a:xfrm>
            <a:off x="6473190" y="4715383"/>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21</a:t>
            </a:r>
            <a:endParaRPr sz="1200">
              <a:latin typeface="Times New Roman"/>
              <a:cs typeface="Times New Roman"/>
            </a:endParaRPr>
          </a:p>
        </p:txBody>
      </p:sp>
      <p:sp>
        <p:nvSpPr>
          <p:cNvPr id="22" name="object 22"/>
          <p:cNvSpPr txBox="1"/>
          <p:nvPr/>
        </p:nvSpPr>
        <p:spPr>
          <a:xfrm>
            <a:off x="6444234" y="5117972"/>
            <a:ext cx="3810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21</a:t>
            </a:r>
            <a:r>
              <a:rPr sz="1200" spc="-5" dirty="0">
                <a:latin typeface="Times New Roman"/>
                <a:cs typeface="Times New Roman"/>
              </a:rPr>
              <a:t>-</a:t>
            </a:r>
            <a:r>
              <a:rPr sz="1200" dirty="0">
                <a:latin typeface="Times New Roman"/>
                <a:cs typeface="Times New Roman"/>
              </a:rPr>
              <a:t>22</a:t>
            </a:r>
            <a:endParaRPr sz="1200">
              <a:latin typeface="Times New Roman"/>
              <a:cs typeface="Times New Roman"/>
            </a:endParaRPr>
          </a:p>
        </p:txBody>
      </p:sp>
      <p:sp>
        <p:nvSpPr>
          <p:cNvPr id="23" name="object 23"/>
          <p:cNvSpPr txBox="1"/>
          <p:nvPr/>
        </p:nvSpPr>
        <p:spPr>
          <a:xfrm>
            <a:off x="902004" y="5521833"/>
            <a:ext cx="1993264"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6. </a:t>
            </a:r>
            <a:r>
              <a:rPr sz="1200" spc="-5" dirty="0">
                <a:latin typeface="Times New Roman"/>
                <a:cs typeface="Times New Roman"/>
              </a:rPr>
              <a:t>Implementation </a:t>
            </a:r>
            <a:r>
              <a:rPr sz="1200" dirty="0">
                <a:latin typeface="Times New Roman"/>
                <a:cs typeface="Times New Roman"/>
              </a:rPr>
              <a:t>of the</a:t>
            </a:r>
            <a:r>
              <a:rPr sz="1200" spc="-15" dirty="0">
                <a:latin typeface="Times New Roman"/>
                <a:cs typeface="Times New Roman"/>
              </a:rPr>
              <a:t> </a:t>
            </a:r>
            <a:r>
              <a:rPr sz="1200" spc="-5" dirty="0">
                <a:latin typeface="Times New Roman"/>
                <a:cs typeface="Times New Roman"/>
              </a:rPr>
              <a:t>project</a:t>
            </a:r>
            <a:endParaRPr sz="1200">
              <a:latin typeface="Times New Roman"/>
              <a:cs typeface="Times New Roman"/>
            </a:endParaRPr>
          </a:p>
        </p:txBody>
      </p:sp>
      <p:sp>
        <p:nvSpPr>
          <p:cNvPr id="24" name="object 24"/>
          <p:cNvSpPr txBox="1"/>
          <p:nvPr/>
        </p:nvSpPr>
        <p:spPr>
          <a:xfrm>
            <a:off x="6453378" y="5521833"/>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22</a:t>
            </a:r>
            <a:endParaRPr sz="1200">
              <a:latin typeface="Times New Roman"/>
              <a:cs typeface="Times New Roman"/>
            </a:endParaRPr>
          </a:p>
        </p:txBody>
      </p:sp>
      <p:sp>
        <p:nvSpPr>
          <p:cNvPr id="25" name="object 25"/>
          <p:cNvSpPr txBox="1"/>
          <p:nvPr/>
        </p:nvSpPr>
        <p:spPr>
          <a:xfrm>
            <a:off x="1066800" y="5956300"/>
            <a:ext cx="2200910" cy="2362185"/>
          </a:xfrm>
          <a:prstGeom prst="rect">
            <a:avLst/>
          </a:prstGeom>
        </p:spPr>
        <p:txBody>
          <a:bodyPr vert="horz" wrap="square" lIns="0" tIns="12700" rIns="0" bIns="0" rtlCol="0">
            <a:spAutoFit/>
          </a:bodyPr>
          <a:lstStyle/>
          <a:p>
            <a:pPr marL="316865" lvl="1" indent="-304800">
              <a:lnSpc>
                <a:spcPct val="100000"/>
              </a:lnSpc>
              <a:spcBef>
                <a:spcPts val="100"/>
              </a:spcBef>
              <a:buAutoNum type="arabicPeriod"/>
              <a:tabLst>
                <a:tab pos="317500" algn="l"/>
              </a:tabLst>
            </a:pPr>
            <a:r>
              <a:rPr sz="1200" spc="-5">
                <a:latin typeface="Times New Roman"/>
                <a:cs typeface="Times New Roman"/>
              </a:rPr>
              <a:t>Service </a:t>
            </a:r>
            <a:r>
              <a:rPr sz="1200" smtClean="0">
                <a:latin typeface="Times New Roman"/>
                <a:cs typeface="Times New Roman"/>
              </a:rPr>
              <a:t>1</a:t>
            </a:r>
            <a:r>
              <a:rPr lang="en-US" sz="1200" dirty="0" smtClean="0">
                <a:latin typeface="Times New Roman"/>
                <a:cs typeface="Times New Roman"/>
              </a:rPr>
              <a:t>:S3bucket</a:t>
            </a:r>
            <a:endParaRPr sz="1200">
              <a:latin typeface="Times New Roman"/>
              <a:cs typeface="Times New Roman"/>
            </a:endParaRPr>
          </a:p>
          <a:p>
            <a:pPr marL="278765" lvl="1" indent="-266700">
              <a:lnSpc>
                <a:spcPct val="100000"/>
              </a:lnSpc>
              <a:spcBef>
                <a:spcPts val="944"/>
              </a:spcBef>
              <a:buAutoNum type="arabicPeriod"/>
              <a:tabLst>
                <a:tab pos="279400" algn="l"/>
              </a:tabLst>
            </a:pPr>
            <a:r>
              <a:rPr sz="1200" spc="-5" dirty="0">
                <a:latin typeface="Times New Roman"/>
                <a:cs typeface="Times New Roman"/>
              </a:rPr>
              <a:t>Service </a:t>
            </a:r>
            <a:r>
              <a:rPr sz="1200" dirty="0">
                <a:latin typeface="Times New Roman"/>
                <a:cs typeface="Times New Roman"/>
              </a:rPr>
              <a:t>2</a:t>
            </a:r>
            <a:r>
              <a:rPr sz="1200">
                <a:latin typeface="Times New Roman"/>
                <a:cs typeface="Times New Roman"/>
              </a:rPr>
              <a:t>:</a:t>
            </a:r>
            <a:r>
              <a:rPr sz="1200" spc="-10">
                <a:latin typeface="Times New Roman"/>
                <a:cs typeface="Times New Roman"/>
              </a:rPr>
              <a:t> </a:t>
            </a:r>
            <a:r>
              <a:rPr lang="en-US" sz="1200" spc="-10" dirty="0" smtClean="0">
                <a:latin typeface="Times New Roman"/>
                <a:cs typeface="Times New Roman"/>
              </a:rPr>
              <a:t>CRR</a:t>
            </a:r>
            <a:endParaRPr sz="1200">
              <a:latin typeface="Times New Roman"/>
              <a:cs typeface="Times New Roman"/>
            </a:endParaRPr>
          </a:p>
          <a:p>
            <a:pPr marL="317500" lvl="1" indent="-304800">
              <a:lnSpc>
                <a:spcPct val="100000"/>
              </a:lnSpc>
              <a:spcBef>
                <a:spcPts val="950"/>
              </a:spcBef>
              <a:buAutoNum type="arabicPeriod"/>
              <a:tabLst>
                <a:tab pos="317500" algn="l"/>
              </a:tabLst>
            </a:pPr>
            <a:r>
              <a:rPr sz="1200" spc="-5" dirty="0">
                <a:latin typeface="Times New Roman"/>
                <a:cs typeface="Times New Roman"/>
              </a:rPr>
              <a:t>Service </a:t>
            </a:r>
            <a:r>
              <a:rPr sz="1200" dirty="0">
                <a:latin typeface="Times New Roman"/>
                <a:cs typeface="Times New Roman"/>
              </a:rPr>
              <a:t>3</a:t>
            </a:r>
            <a:r>
              <a:rPr sz="1200">
                <a:latin typeface="Times New Roman"/>
                <a:cs typeface="Times New Roman"/>
              </a:rPr>
              <a:t>:</a:t>
            </a:r>
            <a:r>
              <a:rPr sz="1200" spc="-10">
                <a:latin typeface="Times New Roman"/>
                <a:cs typeface="Times New Roman"/>
              </a:rPr>
              <a:t> </a:t>
            </a:r>
            <a:r>
              <a:rPr lang="en-US" sz="1200" dirty="0" smtClean="0">
                <a:latin typeface="Times New Roman"/>
                <a:cs typeface="Times New Roman"/>
              </a:rPr>
              <a:t>VPC</a:t>
            </a:r>
            <a:endParaRPr sz="1200">
              <a:latin typeface="Times New Roman"/>
              <a:cs typeface="Times New Roman"/>
            </a:endParaRPr>
          </a:p>
          <a:p>
            <a:pPr marL="316865" lvl="1" indent="-304800">
              <a:lnSpc>
                <a:spcPct val="100000"/>
              </a:lnSpc>
              <a:spcBef>
                <a:spcPts val="944"/>
              </a:spcBef>
              <a:buAutoNum type="arabicPeriod"/>
              <a:tabLst>
                <a:tab pos="317500" algn="l"/>
              </a:tabLst>
            </a:pPr>
            <a:r>
              <a:rPr sz="1200" spc="-5">
                <a:latin typeface="Times New Roman"/>
                <a:cs typeface="Times New Roman"/>
              </a:rPr>
              <a:t>Service </a:t>
            </a:r>
            <a:r>
              <a:rPr sz="1200" smtClean="0">
                <a:latin typeface="Times New Roman"/>
                <a:cs typeface="Times New Roman"/>
              </a:rPr>
              <a:t>4</a:t>
            </a:r>
            <a:r>
              <a:rPr lang="en-US" sz="1200" dirty="0" smtClean="0">
                <a:latin typeface="Times New Roman"/>
                <a:cs typeface="Times New Roman"/>
              </a:rPr>
              <a:t>:EC2</a:t>
            </a:r>
            <a:endParaRPr sz="1200">
              <a:latin typeface="Times New Roman"/>
              <a:cs typeface="Times New Roman"/>
            </a:endParaRPr>
          </a:p>
          <a:p>
            <a:pPr marL="317500" lvl="1" indent="-304800">
              <a:lnSpc>
                <a:spcPct val="100000"/>
              </a:lnSpc>
              <a:spcBef>
                <a:spcPts val="950"/>
              </a:spcBef>
              <a:buAutoNum type="arabicPeriod"/>
              <a:tabLst>
                <a:tab pos="317500" algn="l"/>
              </a:tabLst>
            </a:pPr>
            <a:r>
              <a:rPr sz="1200" spc="-5">
                <a:latin typeface="Times New Roman"/>
                <a:cs typeface="Times New Roman"/>
              </a:rPr>
              <a:t>Service </a:t>
            </a:r>
            <a:r>
              <a:rPr sz="1200" smtClean="0">
                <a:latin typeface="Times New Roman"/>
                <a:cs typeface="Times New Roman"/>
              </a:rPr>
              <a:t>5</a:t>
            </a:r>
            <a:r>
              <a:rPr lang="en-US" sz="1200" dirty="0" smtClean="0">
                <a:latin typeface="Times New Roman"/>
                <a:cs typeface="Times New Roman"/>
              </a:rPr>
              <a:t>:</a:t>
            </a:r>
            <a:r>
              <a:rPr lang="en-US" sz="1200" dirty="0" smtClean="0">
                <a:latin typeface="Times New Roman"/>
                <a:cs typeface="Times New Roman"/>
              </a:rPr>
              <a:t>E</a:t>
            </a:r>
            <a:r>
              <a:rPr lang="en-US" sz="1200" dirty="0" smtClean="0">
                <a:latin typeface="Times New Roman"/>
                <a:cs typeface="Times New Roman"/>
              </a:rPr>
              <a:t>FS</a:t>
            </a:r>
          </a:p>
          <a:p>
            <a:pPr marL="317500" lvl="1" indent="-304800">
              <a:lnSpc>
                <a:spcPct val="100000"/>
              </a:lnSpc>
              <a:spcBef>
                <a:spcPts val="950"/>
              </a:spcBef>
              <a:buAutoNum type="arabicPeriod"/>
              <a:tabLst>
                <a:tab pos="317500" algn="l"/>
              </a:tabLst>
            </a:pPr>
            <a:r>
              <a:rPr lang="en-US" sz="1200" dirty="0" smtClean="0">
                <a:latin typeface="Times New Roman"/>
                <a:cs typeface="Times New Roman"/>
              </a:rPr>
              <a:t>Service 6:IAM Role</a:t>
            </a:r>
          </a:p>
          <a:p>
            <a:pPr marL="317500" lvl="1" indent="-304800">
              <a:lnSpc>
                <a:spcPct val="100000"/>
              </a:lnSpc>
              <a:spcBef>
                <a:spcPts val="950"/>
              </a:spcBef>
              <a:buAutoNum type="arabicPeriod"/>
              <a:tabLst>
                <a:tab pos="317500" algn="l"/>
              </a:tabLst>
            </a:pPr>
            <a:endParaRPr lang="en-US" sz="1200" dirty="0" smtClean="0">
              <a:latin typeface="Times New Roman"/>
              <a:cs typeface="Times New Roman"/>
            </a:endParaRPr>
          </a:p>
          <a:p>
            <a:pPr marL="317500" lvl="1" indent="-304800">
              <a:lnSpc>
                <a:spcPct val="100000"/>
              </a:lnSpc>
              <a:spcBef>
                <a:spcPts val="950"/>
              </a:spcBef>
              <a:buAutoNum type="arabicPeriod"/>
              <a:tabLst>
                <a:tab pos="317500" algn="l"/>
              </a:tabLst>
            </a:pPr>
            <a:endParaRPr sz="1200">
              <a:latin typeface="Times New Roman"/>
              <a:cs typeface="Times New Roman"/>
            </a:endParaRPr>
          </a:p>
        </p:txBody>
      </p:sp>
      <p:sp>
        <p:nvSpPr>
          <p:cNvPr id="26" name="object 26"/>
          <p:cNvSpPr txBox="1"/>
          <p:nvPr/>
        </p:nvSpPr>
        <p:spPr>
          <a:xfrm>
            <a:off x="6384797" y="5924169"/>
            <a:ext cx="415925" cy="2028825"/>
          </a:xfrm>
          <a:prstGeom prst="rect">
            <a:avLst/>
          </a:prstGeom>
        </p:spPr>
        <p:txBody>
          <a:bodyPr vert="horz" wrap="square" lIns="0" tIns="12700" rIns="0" bIns="0" rtlCol="0">
            <a:spAutoFit/>
          </a:bodyPr>
          <a:lstStyle/>
          <a:p>
            <a:pPr marL="47625">
              <a:lnSpc>
                <a:spcPct val="100000"/>
              </a:lnSpc>
              <a:spcBef>
                <a:spcPts val="100"/>
              </a:spcBef>
            </a:pPr>
            <a:r>
              <a:rPr sz="1200" dirty="0">
                <a:latin typeface="Times New Roman"/>
                <a:cs typeface="Times New Roman"/>
              </a:rPr>
              <a:t>22</a:t>
            </a:r>
            <a:r>
              <a:rPr sz="1200" spc="-5" dirty="0">
                <a:latin typeface="Times New Roman"/>
                <a:cs typeface="Times New Roman"/>
              </a:rPr>
              <a:t>-</a:t>
            </a:r>
            <a:r>
              <a:rPr sz="1200" dirty="0">
                <a:latin typeface="Times New Roman"/>
                <a:cs typeface="Times New Roman"/>
              </a:rPr>
              <a:t>27</a:t>
            </a:r>
            <a:endParaRPr sz="1200">
              <a:latin typeface="Times New Roman"/>
              <a:cs typeface="Times New Roman"/>
            </a:endParaRPr>
          </a:p>
          <a:p>
            <a:pPr marL="24765">
              <a:lnSpc>
                <a:spcPct val="100000"/>
              </a:lnSpc>
              <a:spcBef>
                <a:spcPts val="944"/>
              </a:spcBef>
            </a:pPr>
            <a:r>
              <a:rPr sz="1200" spc="-5" dirty="0">
                <a:latin typeface="Times New Roman"/>
                <a:cs typeface="Times New Roman"/>
              </a:rPr>
              <a:t>27-30</a:t>
            </a:r>
            <a:endParaRPr sz="1200">
              <a:latin typeface="Times New Roman"/>
              <a:cs typeface="Times New Roman"/>
            </a:endParaRPr>
          </a:p>
          <a:p>
            <a:pPr marL="12700">
              <a:lnSpc>
                <a:spcPct val="100000"/>
              </a:lnSpc>
              <a:spcBef>
                <a:spcPts val="950"/>
              </a:spcBef>
            </a:pPr>
            <a:r>
              <a:rPr sz="1200" spc="-5" dirty="0">
                <a:latin typeface="Times New Roman"/>
                <a:cs typeface="Times New Roman"/>
              </a:rPr>
              <a:t>30-32</a:t>
            </a:r>
            <a:endParaRPr sz="1200">
              <a:latin typeface="Times New Roman"/>
              <a:cs typeface="Times New Roman"/>
            </a:endParaRPr>
          </a:p>
          <a:p>
            <a:pPr marL="33655">
              <a:lnSpc>
                <a:spcPct val="100000"/>
              </a:lnSpc>
              <a:spcBef>
                <a:spcPts val="944"/>
              </a:spcBef>
            </a:pPr>
            <a:r>
              <a:rPr sz="1200" spc="-5" dirty="0">
                <a:latin typeface="Times New Roman"/>
                <a:cs typeface="Times New Roman"/>
              </a:rPr>
              <a:t>33-38</a:t>
            </a:r>
            <a:endParaRPr sz="1200">
              <a:latin typeface="Times New Roman"/>
              <a:cs typeface="Times New Roman"/>
            </a:endParaRPr>
          </a:p>
          <a:p>
            <a:pPr marL="21590">
              <a:lnSpc>
                <a:spcPct val="100000"/>
              </a:lnSpc>
              <a:spcBef>
                <a:spcPts val="950"/>
              </a:spcBef>
            </a:pPr>
            <a:r>
              <a:rPr sz="1200" spc="-5" dirty="0">
                <a:latin typeface="Times New Roman"/>
                <a:cs typeface="Times New Roman"/>
              </a:rPr>
              <a:t>39-42</a:t>
            </a:r>
            <a:endParaRPr sz="1200">
              <a:latin typeface="Times New Roman"/>
              <a:cs typeface="Times New Roman"/>
            </a:endParaRPr>
          </a:p>
          <a:p>
            <a:pPr marL="21590">
              <a:lnSpc>
                <a:spcPct val="100000"/>
              </a:lnSpc>
              <a:spcBef>
                <a:spcPts val="950"/>
              </a:spcBef>
            </a:pPr>
            <a:r>
              <a:rPr sz="1200" spc="-5" dirty="0">
                <a:latin typeface="Times New Roman"/>
                <a:cs typeface="Times New Roman"/>
              </a:rPr>
              <a:t>43-53</a:t>
            </a:r>
            <a:endParaRPr sz="1200">
              <a:latin typeface="Times New Roman"/>
              <a:cs typeface="Times New Roman"/>
            </a:endParaRPr>
          </a:p>
          <a:p>
            <a:pPr marL="26034">
              <a:lnSpc>
                <a:spcPct val="100000"/>
              </a:lnSpc>
              <a:spcBef>
                <a:spcPts val="950"/>
              </a:spcBef>
            </a:pPr>
            <a:r>
              <a:rPr sz="1200" dirty="0">
                <a:latin typeface="Times New Roman"/>
                <a:cs typeface="Times New Roman"/>
              </a:rPr>
              <a:t>54</a:t>
            </a:r>
            <a:endParaRPr sz="1200">
              <a:latin typeface="Times New Roman"/>
              <a:cs typeface="Times New Roman"/>
            </a:endParaRPr>
          </a:p>
        </p:txBody>
      </p:sp>
      <p:sp>
        <p:nvSpPr>
          <p:cNvPr id="27" name="object 27"/>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04838" y="436880"/>
            <a:ext cx="16891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27</a:t>
            </a:r>
            <a:endParaRPr sz="1100">
              <a:latin typeface="Carlito"/>
              <a:cs typeface="Carlito"/>
            </a:endParaRPr>
          </a:p>
        </p:txBody>
      </p:sp>
      <p:sp>
        <p:nvSpPr>
          <p:cNvPr id="3" name="object 3"/>
          <p:cNvSpPr txBox="1"/>
          <p:nvPr/>
        </p:nvSpPr>
        <p:spPr>
          <a:xfrm>
            <a:off x="853236" y="4087494"/>
            <a:ext cx="5898515" cy="474488"/>
          </a:xfrm>
          <a:prstGeom prst="rect">
            <a:avLst/>
          </a:prstGeom>
        </p:spPr>
        <p:txBody>
          <a:bodyPr vert="horz" wrap="square" lIns="0" tIns="104139" rIns="0" bIns="0" rtlCol="0">
            <a:spAutoFit/>
          </a:bodyPr>
          <a:lstStyle/>
          <a:p>
            <a:pPr marL="241300" indent="-228600">
              <a:lnSpc>
                <a:spcPct val="100000"/>
              </a:lnSpc>
              <a:spcBef>
                <a:spcPts val="819"/>
              </a:spcBef>
              <a:tabLst>
                <a:tab pos="240665" algn="l"/>
                <a:tab pos="241300" algn="l"/>
              </a:tabLst>
            </a:pPr>
            <a:endParaRPr sz="1200">
              <a:latin typeface="Times New Roman"/>
              <a:cs typeface="Times New Roman"/>
            </a:endParaRPr>
          </a:p>
          <a:p>
            <a:pPr>
              <a:lnSpc>
                <a:spcPct val="100000"/>
              </a:lnSpc>
              <a:spcBef>
                <a:spcPts val="45"/>
              </a:spcBef>
            </a:pPr>
            <a:endParaRPr sz="1200">
              <a:latin typeface="Times New Roman"/>
              <a:cs typeface="Times New Roman"/>
            </a:endParaRPr>
          </a:p>
        </p:txBody>
      </p:sp>
      <p:sp>
        <p:nvSpPr>
          <p:cNvPr id="7" name="object 7"/>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pic>
        <p:nvPicPr>
          <p:cNvPr id="28673" name="Picture 1"/>
          <p:cNvPicPr>
            <a:picLocks noChangeAspect="1" noChangeArrowheads="1"/>
          </p:cNvPicPr>
          <p:nvPr/>
        </p:nvPicPr>
        <p:blipFill>
          <a:blip r:embed="rId2"/>
          <a:srcRect/>
          <a:stretch>
            <a:fillRect/>
          </a:stretch>
        </p:blipFill>
        <p:spPr bwMode="auto">
          <a:xfrm>
            <a:off x="533400" y="2222500"/>
            <a:ext cx="6796952" cy="2998155"/>
          </a:xfrm>
          <a:prstGeom prst="rect">
            <a:avLst/>
          </a:prstGeom>
          <a:noFill/>
          <a:ln w="9525">
            <a:noFill/>
            <a:miter lim="800000"/>
            <a:headEnd/>
            <a:tailEnd/>
          </a:ln>
          <a:effectLst/>
        </p:spPr>
      </p:pic>
      <p:sp>
        <p:nvSpPr>
          <p:cNvPr id="9" name="TextBox 8"/>
          <p:cNvSpPr txBox="1"/>
          <p:nvPr/>
        </p:nvSpPr>
        <p:spPr>
          <a:xfrm>
            <a:off x="609600" y="1460500"/>
            <a:ext cx="4724400" cy="369332"/>
          </a:xfrm>
          <a:prstGeom prst="rect">
            <a:avLst/>
          </a:prstGeom>
          <a:noFill/>
        </p:spPr>
        <p:txBody>
          <a:bodyPr wrap="square" rtlCol="0">
            <a:spAutoFit/>
          </a:bodyPr>
          <a:lstStyle/>
          <a:p>
            <a:r>
              <a:rPr lang="en-US" dirty="0" smtClean="0"/>
              <a:t>Create replication rule in  </a:t>
            </a:r>
            <a:r>
              <a:rPr lang="en-US" dirty="0" err="1" smtClean="0"/>
              <a:t>mumbai</a:t>
            </a:r>
            <a:endParaRPr lang="en-US" dirty="0"/>
          </a:p>
        </p:txBody>
      </p:sp>
      <p:pic>
        <p:nvPicPr>
          <p:cNvPr id="28674" name="Picture 2"/>
          <p:cNvPicPr>
            <a:picLocks noChangeAspect="1" noChangeArrowheads="1"/>
          </p:cNvPicPr>
          <p:nvPr/>
        </p:nvPicPr>
        <p:blipFill>
          <a:blip r:embed="rId3"/>
          <a:srcRect/>
          <a:stretch>
            <a:fillRect/>
          </a:stretch>
        </p:blipFill>
        <p:spPr bwMode="auto">
          <a:xfrm>
            <a:off x="685800" y="5727700"/>
            <a:ext cx="6553200" cy="2855996"/>
          </a:xfrm>
          <a:prstGeom prst="rect">
            <a:avLst/>
          </a:prstGeom>
          <a:noFill/>
          <a:ln w="9525">
            <a:noFill/>
            <a:miter lim="800000"/>
            <a:headEnd/>
            <a:tailEnd/>
          </a:ln>
          <a:effectLst/>
        </p:spPr>
      </p:pic>
      <p:sp>
        <p:nvSpPr>
          <p:cNvPr id="12" name="TextBox 11"/>
          <p:cNvSpPr txBox="1"/>
          <p:nvPr/>
        </p:nvSpPr>
        <p:spPr>
          <a:xfrm>
            <a:off x="990600" y="850900"/>
            <a:ext cx="3733800" cy="369332"/>
          </a:xfrm>
          <a:prstGeom prst="rect">
            <a:avLst/>
          </a:prstGeom>
          <a:noFill/>
        </p:spPr>
        <p:txBody>
          <a:bodyPr wrap="square" rtlCol="0">
            <a:spAutoFit/>
          </a:bodyPr>
          <a:lstStyle/>
          <a:p>
            <a:r>
              <a:rPr lang="en-US" dirty="0" smtClean="0"/>
              <a:t>Service:2 –CRR</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04838" y="436880"/>
            <a:ext cx="16891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28</a:t>
            </a:r>
            <a:endParaRPr sz="1100">
              <a:latin typeface="Carlito"/>
              <a:cs typeface="Carlito"/>
            </a:endParaRPr>
          </a:p>
        </p:txBody>
      </p:sp>
      <p:sp>
        <p:nvSpPr>
          <p:cNvPr id="3" name="object 3"/>
          <p:cNvSpPr txBox="1"/>
          <p:nvPr/>
        </p:nvSpPr>
        <p:spPr>
          <a:xfrm>
            <a:off x="1359153" y="903478"/>
            <a:ext cx="1592580" cy="197490"/>
          </a:xfrm>
          <a:prstGeom prst="rect">
            <a:avLst/>
          </a:prstGeom>
        </p:spPr>
        <p:txBody>
          <a:bodyPr vert="horz" wrap="square" lIns="0" tIns="12700" rIns="0" bIns="0" rtlCol="0">
            <a:spAutoFit/>
          </a:bodyPr>
          <a:lstStyle/>
          <a:p>
            <a:pPr marL="241300" indent="-228600">
              <a:lnSpc>
                <a:spcPct val="100000"/>
              </a:lnSpc>
              <a:spcBef>
                <a:spcPts val="100"/>
              </a:spcBef>
              <a:buClr>
                <a:srgbClr val="000000"/>
              </a:buClr>
              <a:tabLst>
                <a:tab pos="240665" algn="l"/>
                <a:tab pos="241300" algn="l"/>
              </a:tabLst>
            </a:pPr>
            <a:r>
              <a:rPr sz="1200" spc="-10" smtClean="0">
                <a:solidFill>
                  <a:srgbClr val="292929"/>
                </a:solidFill>
                <a:latin typeface="Times New Roman"/>
                <a:cs typeface="Times New Roman"/>
              </a:rPr>
              <a:t>.</a:t>
            </a:r>
            <a:endParaRPr sz="1200">
              <a:latin typeface="Times New Roman"/>
              <a:cs typeface="Times New Roman"/>
            </a:endParaRPr>
          </a:p>
        </p:txBody>
      </p:sp>
      <p:sp>
        <p:nvSpPr>
          <p:cNvPr id="8" name="object 8"/>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pic>
        <p:nvPicPr>
          <p:cNvPr id="27649" name="Picture 1"/>
          <p:cNvPicPr>
            <a:picLocks noChangeAspect="1" noChangeArrowheads="1"/>
          </p:cNvPicPr>
          <p:nvPr/>
        </p:nvPicPr>
        <p:blipFill>
          <a:blip r:embed="rId2"/>
          <a:srcRect/>
          <a:stretch>
            <a:fillRect/>
          </a:stretch>
        </p:blipFill>
        <p:spPr bwMode="auto">
          <a:xfrm>
            <a:off x="457200" y="3060700"/>
            <a:ext cx="6705601" cy="3015929"/>
          </a:xfrm>
          <a:prstGeom prst="rect">
            <a:avLst/>
          </a:prstGeom>
          <a:noFill/>
          <a:ln w="9525">
            <a:noFill/>
            <a:miter lim="800000"/>
            <a:headEnd/>
            <a:tailEnd/>
          </a:ln>
          <a:effectLst/>
        </p:spPr>
      </p:pic>
      <p:sp>
        <p:nvSpPr>
          <p:cNvPr id="11" name="TextBox 10"/>
          <p:cNvSpPr txBox="1"/>
          <p:nvPr/>
        </p:nvSpPr>
        <p:spPr>
          <a:xfrm>
            <a:off x="609600" y="1308100"/>
            <a:ext cx="6553200" cy="1477328"/>
          </a:xfrm>
          <a:prstGeom prst="rect">
            <a:avLst/>
          </a:prstGeom>
          <a:noFill/>
        </p:spPr>
        <p:txBody>
          <a:bodyPr wrap="square" rtlCol="0">
            <a:spAutoFit/>
          </a:bodyPr>
          <a:lstStyle/>
          <a:p>
            <a:r>
              <a:rPr lang="en-US" dirty="0" smtClean="0"/>
              <a:t>If two buckets are created in two different regions like </a:t>
            </a:r>
            <a:r>
              <a:rPr lang="en-US" dirty="0" err="1" smtClean="0"/>
              <a:t>mumbai</a:t>
            </a:r>
            <a:r>
              <a:rPr lang="en-US" dirty="0" smtClean="0"/>
              <a:t> and northern </a:t>
            </a:r>
            <a:r>
              <a:rPr lang="en-US" dirty="0" err="1" smtClean="0"/>
              <a:t>virginia</a:t>
            </a:r>
            <a:r>
              <a:rPr lang="en-US" dirty="0" smtClean="0"/>
              <a:t> the file will be uploaded in </a:t>
            </a:r>
            <a:r>
              <a:rPr lang="en-US" dirty="0" err="1" smtClean="0"/>
              <a:t>mumbai</a:t>
            </a:r>
            <a:r>
              <a:rPr lang="en-US" dirty="0" smtClean="0"/>
              <a:t> region </a:t>
            </a:r>
          </a:p>
          <a:p>
            <a:r>
              <a:rPr lang="en-US" dirty="0" smtClean="0"/>
              <a:t>After applying CRR rule the file will be able to get the file in </a:t>
            </a:r>
            <a:r>
              <a:rPr lang="en-US" dirty="0" err="1" smtClean="0"/>
              <a:t>nothern</a:t>
            </a:r>
            <a:r>
              <a:rPr lang="en-US" dirty="0" smtClean="0"/>
              <a:t> </a:t>
            </a:r>
            <a:r>
              <a:rPr lang="en-US" dirty="0" err="1" smtClean="0"/>
              <a:t>virginia</a:t>
            </a:r>
            <a:r>
              <a:rPr lang="en-US" dirty="0" smtClean="0"/>
              <a:t> also  </a:t>
            </a:r>
          </a:p>
          <a:p>
            <a:endParaRPr lang="en-US" dirty="0"/>
          </a:p>
        </p:txBody>
      </p:sp>
      <p:sp>
        <p:nvSpPr>
          <p:cNvPr id="12" name="TextBox 11"/>
          <p:cNvSpPr txBox="1"/>
          <p:nvPr/>
        </p:nvSpPr>
        <p:spPr>
          <a:xfrm>
            <a:off x="457200" y="6489700"/>
            <a:ext cx="4876800" cy="369332"/>
          </a:xfrm>
          <a:prstGeom prst="rect">
            <a:avLst/>
          </a:prstGeom>
          <a:noFill/>
        </p:spPr>
        <p:txBody>
          <a:bodyPr wrap="square" rtlCol="0">
            <a:spAutoFit/>
          </a:bodyPr>
          <a:lstStyle/>
          <a:p>
            <a:r>
              <a:rPr lang="en-US" dirty="0" smtClean="0"/>
              <a:t>Service:3-  VPC</a:t>
            </a:r>
            <a:endParaRPr lang="en-US" dirty="0"/>
          </a:p>
        </p:txBody>
      </p:sp>
      <p:pic>
        <p:nvPicPr>
          <p:cNvPr id="13" name="Graphic 16">
            <a:extLst>
              <a:ext uri="{FF2B5EF4-FFF2-40B4-BE49-F238E27FC236}">
                <a16:creationId xmlns="" xmlns:a16="http://schemas.microsoft.com/office/drawing/2014/main" id="{E091D5A2-7670-AB46-B599-6FC0449FDE85}"/>
              </a:ext>
            </a:extLst>
          </p:cNvPr>
          <p:cNvPicPr>
            <a:picLocks noChangeAspect="1"/>
          </p:cNvPicPr>
          <p:nvPr/>
        </p:nvPicPr>
        <p:blipFill>
          <a:blip r:embed="rId3">
            <a:extLst>
              <a:ext uri="{96DAC541-7B7A-43D3-8B79-37D633B846F1}">
                <asvg:svgBlip xmlns="" xmlns:asvg="http://schemas.microsoft.com/office/drawing/2016/SVG/main" r:embed="rId17"/>
              </a:ext>
            </a:extLst>
          </a:blip>
          <a:stretch>
            <a:fillRect/>
          </a:stretch>
        </p:blipFill>
        <p:spPr>
          <a:xfrm>
            <a:off x="2514600" y="7023100"/>
            <a:ext cx="990600" cy="838200"/>
          </a:xfrm>
          <a:prstGeom prst="rect">
            <a:avLst/>
          </a:prstGeom>
        </p:spPr>
      </p:pic>
      <p:sp>
        <p:nvSpPr>
          <p:cNvPr id="15" name="TextBox 14"/>
          <p:cNvSpPr txBox="1"/>
          <p:nvPr/>
        </p:nvSpPr>
        <p:spPr>
          <a:xfrm>
            <a:off x="533400" y="8013700"/>
            <a:ext cx="6629400" cy="369332"/>
          </a:xfrm>
          <a:prstGeom prst="rect">
            <a:avLst/>
          </a:prstGeom>
          <a:noFill/>
        </p:spPr>
        <p:txBody>
          <a:bodyPr wrap="square" rtlCol="0">
            <a:spAutoFit/>
          </a:bodyPr>
          <a:lstStyle/>
          <a:p>
            <a:r>
              <a:rPr lang="en-US" dirty="0" smtClean="0"/>
              <a:t>To create a VPC name as “VPC NV” and CIDR value as 10.0.0.0/24</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04838" y="436880"/>
            <a:ext cx="16891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29</a:t>
            </a:r>
            <a:endParaRPr sz="1100">
              <a:latin typeface="Carlito"/>
              <a:cs typeface="Carlito"/>
            </a:endParaRPr>
          </a:p>
        </p:txBody>
      </p:sp>
      <p:sp>
        <p:nvSpPr>
          <p:cNvPr id="7" name="object 7"/>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pic>
        <p:nvPicPr>
          <p:cNvPr id="26625" name="Picture 1"/>
          <p:cNvPicPr>
            <a:picLocks noChangeAspect="1" noChangeArrowheads="1"/>
          </p:cNvPicPr>
          <p:nvPr/>
        </p:nvPicPr>
        <p:blipFill>
          <a:blip r:embed="rId2"/>
          <a:srcRect/>
          <a:stretch>
            <a:fillRect/>
          </a:stretch>
        </p:blipFill>
        <p:spPr bwMode="auto">
          <a:xfrm>
            <a:off x="457200" y="1155700"/>
            <a:ext cx="6812579" cy="3810000"/>
          </a:xfrm>
          <a:prstGeom prst="rect">
            <a:avLst/>
          </a:prstGeom>
          <a:noFill/>
          <a:ln w="9525">
            <a:noFill/>
            <a:miter lim="800000"/>
            <a:headEnd/>
            <a:tailEnd/>
          </a:ln>
          <a:effectLst/>
        </p:spPr>
      </p:pic>
      <p:sp>
        <p:nvSpPr>
          <p:cNvPr id="9" name="TextBox 8"/>
          <p:cNvSpPr txBox="1"/>
          <p:nvPr/>
        </p:nvSpPr>
        <p:spPr>
          <a:xfrm>
            <a:off x="533400" y="546100"/>
            <a:ext cx="6553200" cy="369332"/>
          </a:xfrm>
          <a:prstGeom prst="rect">
            <a:avLst/>
          </a:prstGeom>
          <a:noFill/>
        </p:spPr>
        <p:txBody>
          <a:bodyPr wrap="square" rtlCol="0">
            <a:spAutoFit/>
          </a:bodyPr>
          <a:lstStyle/>
          <a:p>
            <a:r>
              <a:rPr lang="en-US" dirty="0" smtClean="0"/>
              <a:t>Select  virtual private cloud(</a:t>
            </a:r>
            <a:r>
              <a:rPr lang="en-US" dirty="0" err="1" smtClean="0"/>
              <a:t>vpc</a:t>
            </a:r>
            <a:r>
              <a:rPr lang="en-US" dirty="0" smtClean="0"/>
              <a:t>)</a:t>
            </a:r>
            <a:endParaRPr lang="en-US" dirty="0"/>
          </a:p>
        </p:txBody>
      </p:sp>
      <p:pic>
        <p:nvPicPr>
          <p:cNvPr id="26626" name="Picture 2"/>
          <p:cNvPicPr>
            <a:picLocks noChangeAspect="1" noChangeArrowheads="1"/>
          </p:cNvPicPr>
          <p:nvPr/>
        </p:nvPicPr>
        <p:blipFill>
          <a:blip r:embed="rId3"/>
          <a:srcRect/>
          <a:stretch>
            <a:fillRect/>
          </a:stretch>
        </p:blipFill>
        <p:spPr bwMode="auto">
          <a:xfrm>
            <a:off x="381000" y="6032500"/>
            <a:ext cx="6781800" cy="3352800"/>
          </a:xfrm>
          <a:prstGeom prst="rect">
            <a:avLst/>
          </a:prstGeom>
          <a:noFill/>
          <a:ln w="9525">
            <a:noFill/>
            <a:miter lim="800000"/>
            <a:headEnd/>
            <a:tailEnd/>
          </a:ln>
          <a:effectLst/>
        </p:spPr>
      </p:pic>
      <p:sp>
        <p:nvSpPr>
          <p:cNvPr id="11" name="TextBox 10"/>
          <p:cNvSpPr txBox="1"/>
          <p:nvPr/>
        </p:nvSpPr>
        <p:spPr>
          <a:xfrm>
            <a:off x="533400" y="5499100"/>
            <a:ext cx="6324600" cy="369332"/>
          </a:xfrm>
          <a:prstGeom prst="rect">
            <a:avLst/>
          </a:prstGeom>
          <a:noFill/>
        </p:spPr>
        <p:txBody>
          <a:bodyPr wrap="square" rtlCol="0">
            <a:spAutoFit/>
          </a:bodyPr>
          <a:lstStyle/>
          <a:p>
            <a:r>
              <a:rPr lang="en-US" dirty="0" smtClean="0"/>
              <a:t>Creating </a:t>
            </a:r>
            <a:r>
              <a:rPr lang="en-US" dirty="0" err="1" smtClean="0"/>
              <a:t>vpc</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04838" y="436880"/>
            <a:ext cx="16891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30</a:t>
            </a:r>
            <a:endParaRPr sz="1100">
              <a:latin typeface="Carlito"/>
              <a:cs typeface="Carlito"/>
            </a:endParaRPr>
          </a:p>
        </p:txBody>
      </p:sp>
      <p:sp>
        <p:nvSpPr>
          <p:cNvPr id="7" name="object 7"/>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pic>
        <p:nvPicPr>
          <p:cNvPr id="25601" name="Picture 1"/>
          <p:cNvPicPr>
            <a:picLocks noChangeAspect="1" noChangeArrowheads="1"/>
          </p:cNvPicPr>
          <p:nvPr/>
        </p:nvPicPr>
        <p:blipFill>
          <a:blip r:embed="rId2"/>
          <a:srcRect/>
          <a:stretch>
            <a:fillRect/>
          </a:stretch>
        </p:blipFill>
        <p:spPr bwMode="auto">
          <a:xfrm>
            <a:off x="457200" y="1079500"/>
            <a:ext cx="6858000" cy="3657600"/>
          </a:xfrm>
          <a:prstGeom prst="rect">
            <a:avLst/>
          </a:prstGeom>
          <a:noFill/>
          <a:ln w="9525">
            <a:noFill/>
            <a:miter lim="800000"/>
            <a:headEnd/>
            <a:tailEnd/>
          </a:ln>
          <a:effectLst/>
        </p:spPr>
      </p:pic>
      <p:pic>
        <p:nvPicPr>
          <p:cNvPr id="25602" name="Picture 2"/>
          <p:cNvPicPr>
            <a:picLocks noChangeAspect="1" noChangeArrowheads="1"/>
          </p:cNvPicPr>
          <p:nvPr/>
        </p:nvPicPr>
        <p:blipFill>
          <a:blip r:embed="rId3"/>
          <a:srcRect/>
          <a:stretch>
            <a:fillRect/>
          </a:stretch>
        </p:blipFill>
        <p:spPr bwMode="auto">
          <a:xfrm>
            <a:off x="457200" y="5346700"/>
            <a:ext cx="6858000" cy="381000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04838" y="436880"/>
            <a:ext cx="16891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31</a:t>
            </a:r>
            <a:endParaRPr sz="1100">
              <a:latin typeface="Carlito"/>
              <a:cs typeface="Carlito"/>
            </a:endParaRPr>
          </a:p>
        </p:txBody>
      </p:sp>
      <p:sp>
        <p:nvSpPr>
          <p:cNvPr id="6" name="object 6"/>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sp>
        <p:nvSpPr>
          <p:cNvPr id="7" name="TextBox 6"/>
          <p:cNvSpPr txBox="1"/>
          <p:nvPr/>
        </p:nvSpPr>
        <p:spPr>
          <a:xfrm>
            <a:off x="381000" y="698500"/>
            <a:ext cx="6781800" cy="369332"/>
          </a:xfrm>
          <a:prstGeom prst="rect">
            <a:avLst/>
          </a:prstGeom>
          <a:noFill/>
        </p:spPr>
        <p:txBody>
          <a:bodyPr wrap="square" rtlCol="0">
            <a:spAutoFit/>
          </a:bodyPr>
          <a:lstStyle/>
          <a:p>
            <a:r>
              <a:rPr lang="en-US" dirty="0" smtClean="0"/>
              <a:t>Go to route table  edit the name as rt1vpcnv creating along with </a:t>
            </a:r>
            <a:r>
              <a:rPr lang="en-US" dirty="0" err="1" smtClean="0"/>
              <a:t>vpc</a:t>
            </a:r>
            <a:endParaRPr lang="en-US" dirty="0"/>
          </a:p>
        </p:txBody>
      </p:sp>
      <p:pic>
        <p:nvPicPr>
          <p:cNvPr id="24577" name="Picture 1"/>
          <p:cNvPicPr>
            <a:picLocks noChangeAspect="1" noChangeArrowheads="1"/>
          </p:cNvPicPr>
          <p:nvPr/>
        </p:nvPicPr>
        <p:blipFill>
          <a:blip r:embed="rId2"/>
          <a:srcRect/>
          <a:stretch>
            <a:fillRect/>
          </a:stretch>
        </p:blipFill>
        <p:spPr bwMode="auto">
          <a:xfrm>
            <a:off x="381000" y="1384300"/>
            <a:ext cx="6947397" cy="3505200"/>
          </a:xfrm>
          <a:prstGeom prst="rect">
            <a:avLst/>
          </a:prstGeom>
          <a:noFill/>
          <a:ln w="9525">
            <a:noFill/>
            <a:miter lim="800000"/>
            <a:headEnd/>
            <a:tailEnd/>
          </a:ln>
          <a:effectLst/>
        </p:spPr>
      </p:pic>
      <p:sp>
        <p:nvSpPr>
          <p:cNvPr id="10" name="TextBox 9"/>
          <p:cNvSpPr txBox="1"/>
          <p:nvPr/>
        </p:nvSpPr>
        <p:spPr>
          <a:xfrm>
            <a:off x="457200" y="5270500"/>
            <a:ext cx="6858000" cy="369332"/>
          </a:xfrm>
          <a:prstGeom prst="rect">
            <a:avLst/>
          </a:prstGeom>
          <a:noFill/>
        </p:spPr>
        <p:txBody>
          <a:bodyPr wrap="square" rtlCol="0">
            <a:spAutoFit/>
          </a:bodyPr>
          <a:lstStyle/>
          <a:p>
            <a:r>
              <a:rPr lang="en-US" dirty="0" smtClean="0"/>
              <a:t>Create a subnet with CIDR 10.0.0.0/25</a:t>
            </a:r>
            <a:endParaRPr lang="en-US" dirty="0"/>
          </a:p>
        </p:txBody>
      </p:sp>
      <p:pic>
        <p:nvPicPr>
          <p:cNvPr id="24578" name="Picture 2"/>
          <p:cNvPicPr>
            <a:picLocks noChangeAspect="1" noChangeArrowheads="1"/>
          </p:cNvPicPr>
          <p:nvPr/>
        </p:nvPicPr>
        <p:blipFill>
          <a:blip r:embed="rId3"/>
          <a:srcRect/>
          <a:stretch>
            <a:fillRect/>
          </a:stretch>
        </p:blipFill>
        <p:spPr bwMode="auto">
          <a:xfrm>
            <a:off x="457200" y="5803900"/>
            <a:ext cx="6858000" cy="3491646"/>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04838" y="436880"/>
            <a:ext cx="16891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32</a:t>
            </a:r>
            <a:endParaRPr sz="1100">
              <a:latin typeface="Carlito"/>
              <a:cs typeface="Carlito"/>
            </a:endParaRPr>
          </a:p>
        </p:txBody>
      </p:sp>
      <p:sp>
        <p:nvSpPr>
          <p:cNvPr id="7" name="object 7"/>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sp>
        <p:nvSpPr>
          <p:cNvPr id="8" name="TextBox 7"/>
          <p:cNvSpPr txBox="1"/>
          <p:nvPr/>
        </p:nvSpPr>
        <p:spPr>
          <a:xfrm>
            <a:off x="533400" y="774700"/>
            <a:ext cx="6705600" cy="369332"/>
          </a:xfrm>
          <a:prstGeom prst="rect">
            <a:avLst/>
          </a:prstGeom>
          <a:noFill/>
        </p:spPr>
        <p:txBody>
          <a:bodyPr wrap="square" rtlCol="0">
            <a:spAutoFit/>
          </a:bodyPr>
          <a:lstStyle/>
          <a:p>
            <a:r>
              <a:rPr lang="en-US" dirty="0" smtClean="0"/>
              <a:t>Creating internet gateway</a:t>
            </a:r>
            <a:endParaRPr lang="en-US" dirty="0"/>
          </a:p>
        </p:txBody>
      </p:sp>
      <p:pic>
        <p:nvPicPr>
          <p:cNvPr id="23553" name="Picture 1"/>
          <p:cNvPicPr>
            <a:picLocks noChangeAspect="1" noChangeArrowheads="1"/>
          </p:cNvPicPr>
          <p:nvPr/>
        </p:nvPicPr>
        <p:blipFill>
          <a:blip r:embed="rId2"/>
          <a:srcRect/>
          <a:stretch>
            <a:fillRect/>
          </a:stretch>
        </p:blipFill>
        <p:spPr bwMode="auto">
          <a:xfrm>
            <a:off x="381000" y="1384300"/>
            <a:ext cx="6858000" cy="3485122"/>
          </a:xfrm>
          <a:prstGeom prst="rect">
            <a:avLst/>
          </a:prstGeom>
          <a:noFill/>
          <a:ln w="9525">
            <a:noFill/>
            <a:miter lim="800000"/>
            <a:headEnd/>
            <a:tailEnd/>
          </a:ln>
          <a:effectLst/>
        </p:spPr>
      </p:pic>
      <p:pic>
        <p:nvPicPr>
          <p:cNvPr id="23554" name="Picture 2"/>
          <p:cNvPicPr>
            <a:picLocks noChangeAspect="1" noChangeArrowheads="1"/>
          </p:cNvPicPr>
          <p:nvPr/>
        </p:nvPicPr>
        <p:blipFill>
          <a:blip r:embed="rId3"/>
          <a:srcRect/>
          <a:stretch>
            <a:fillRect/>
          </a:stretch>
        </p:blipFill>
        <p:spPr bwMode="auto">
          <a:xfrm>
            <a:off x="457200" y="5346700"/>
            <a:ext cx="6781800" cy="365760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04838" y="436880"/>
            <a:ext cx="16891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33</a:t>
            </a:r>
            <a:endParaRPr sz="1100">
              <a:latin typeface="Carlito"/>
              <a:cs typeface="Carlito"/>
            </a:endParaRPr>
          </a:p>
        </p:txBody>
      </p:sp>
      <p:sp>
        <p:nvSpPr>
          <p:cNvPr id="5" name="object 5"/>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pic>
        <p:nvPicPr>
          <p:cNvPr id="22529" name="Picture 1"/>
          <p:cNvPicPr>
            <a:picLocks noChangeAspect="1" noChangeArrowheads="1"/>
          </p:cNvPicPr>
          <p:nvPr/>
        </p:nvPicPr>
        <p:blipFill>
          <a:blip r:embed="rId2"/>
          <a:srcRect/>
          <a:stretch>
            <a:fillRect/>
          </a:stretch>
        </p:blipFill>
        <p:spPr bwMode="auto">
          <a:xfrm>
            <a:off x="457200" y="469900"/>
            <a:ext cx="6750386" cy="3643313"/>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a:srcRect/>
          <a:stretch>
            <a:fillRect/>
          </a:stretch>
        </p:blipFill>
        <p:spPr bwMode="auto">
          <a:xfrm>
            <a:off x="609600" y="5499100"/>
            <a:ext cx="6324600" cy="3581400"/>
          </a:xfrm>
          <a:prstGeom prst="rect">
            <a:avLst/>
          </a:prstGeom>
          <a:noFill/>
          <a:ln w="9525">
            <a:noFill/>
            <a:miter lim="800000"/>
            <a:headEnd/>
            <a:tailEnd/>
          </a:ln>
          <a:effectLst/>
        </p:spPr>
      </p:pic>
      <p:sp>
        <p:nvSpPr>
          <p:cNvPr id="9" name="TextBox 8"/>
          <p:cNvSpPr txBox="1"/>
          <p:nvPr/>
        </p:nvSpPr>
        <p:spPr>
          <a:xfrm>
            <a:off x="685800" y="5041900"/>
            <a:ext cx="3962400" cy="369332"/>
          </a:xfrm>
          <a:prstGeom prst="rect">
            <a:avLst/>
          </a:prstGeom>
          <a:noFill/>
        </p:spPr>
        <p:txBody>
          <a:bodyPr wrap="square" rtlCol="0">
            <a:spAutoFit/>
          </a:bodyPr>
          <a:lstStyle/>
          <a:p>
            <a:r>
              <a:rPr lang="en-US" dirty="0" smtClean="0"/>
              <a:t>Edit  routes in route table</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pic>
        <p:nvPicPr>
          <p:cNvPr id="4098" name="Picture 2"/>
          <p:cNvPicPr>
            <a:picLocks noChangeAspect="1" noChangeArrowheads="1"/>
          </p:cNvPicPr>
          <p:nvPr/>
        </p:nvPicPr>
        <p:blipFill>
          <a:blip r:embed="rId2"/>
          <a:srcRect/>
          <a:stretch>
            <a:fillRect/>
          </a:stretch>
        </p:blipFill>
        <p:spPr bwMode="auto">
          <a:xfrm>
            <a:off x="838200" y="1384301"/>
            <a:ext cx="5943600" cy="3505200"/>
          </a:xfrm>
          <a:prstGeom prst="rect">
            <a:avLst/>
          </a:prstGeom>
          <a:noFill/>
          <a:ln w="9525">
            <a:noFill/>
            <a:miter lim="800000"/>
            <a:headEnd/>
            <a:tailEnd/>
          </a:ln>
          <a:effectLst/>
        </p:spPr>
      </p:pic>
      <p:sp>
        <p:nvSpPr>
          <p:cNvPr id="6" name="TextBox 5"/>
          <p:cNvSpPr txBox="1"/>
          <p:nvPr/>
        </p:nvSpPr>
        <p:spPr>
          <a:xfrm>
            <a:off x="533400" y="546100"/>
            <a:ext cx="4343400" cy="369332"/>
          </a:xfrm>
          <a:prstGeom prst="rect">
            <a:avLst/>
          </a:prstGeom>
          <a:noFill/>
        </p:spPr>
        <p:txBody>
          <a:bodyPr wrap="square" rtlCol="0">
            <a:spAutoFit/>
          </a:bodyPr>
          <a:lstStyle/>
          <a:p>
            <a:r>
              <a:rPr lang="en-US" dirty="0" smtClean="0"/>
              <a:t>Service4:Launch an instance in </a:t>
            </a:r>
            <a:r>
              <a:rPr lang="en-US" dirty="0" err="1" smtClean="0"/>
              <a:t>n.virginia</a:t>
            </a:r>
            <a:endParaRPr lang="en-US" dirty="0"/>
          </a:p>
        </p:txBody>
      </p:sp>
      <p:pic>
        <p:nvPicPr>
          <p:cNvPr id="4099" name="Picture 3"/>
          <p:cNvPicPr>
            <a:picLocks noChangeAspect="1" noChangeArrowheads="1"/>
          </p:cNvPicPr>
          <p:nvPr/>
        </p:nvPicPr>
        <p:blipFill>
          <a:blip r:embed="rId3"/>
          <a:srcRect/>
          <a:stretch>
            <a:fillRect/>
          </a:stretch>
        </p:blipFill>
        <p:spPr bwMode="auto">
          <a:xfrm>
            <a:off x="990600" y="5727700"/>
            <a:ext cx="5638800" cy="3352800"/>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04838" y="436880"/>
            <a:ext cx="16891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35</a:t>
            </a:r>
            <a:endParaRPr sz="1100">
              <a:latin typeface="Carlito"/>
              <a:cs typeface="Carlito"/>
            </a:endParaRPr>
          </a:p>
        </p:txBody>
      </p:sp>
      <p:sp>
        <p:nvSpPr>
          <p:cNvPr id="5" name="object 5"/>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pic>
        <p:nvPicPr>
          <p:cNvPr id="5122" name="Picture 2"/>
          <p:cNvPicPr>
            <a:picLocks noChangeAspect="1" noChangeArrowheads="1"/>
          </p:cNvPicPr>
          <p:nvPr/>
        </p:nvPicPr>
        <p:blipFill>
          <a:blip r:embed="rId2"/>
          <a:srcRect/>
          <a:stretch>
            <a:fillRect/>
          </a:stretch>
        </p:blipFill>
        <p:spPr bwMode="auto">
          <a:xfrm>
            <a:off x="762000" y="698500"/>
            <a:ext cx="5943599" cy="35814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2"/>
          <a:srcRect/>
          <a:stretch>
            <a:fillRect/>
          </a:stretch>
        </p:blipFill>
        <p:spPr bwMode="auto">
          <a:xfrm>
            <a:off x="990600" y="5270500"/>
            <a:ext cx="5791200" cy="3733800"/>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04838" y="436880"/>
            <a:ext cx="16891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36</a:t>
            </a:r>
            <a:endParaRPr sz="1100">
              <a:latin typeface="Carlito"/>
              <a:cs typeface="Carlito"/>
            </a:endParaRPr>
          </a:p>
        </p:txBody>
      </p:sp>
      <p:sp>
        <p:nvSpPr>
          <p:cNvPr id="6" name="object 6"/>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pic>
        <p:nvPicPr>
          <p:cNvPr id="6146" name="Picture 2"/>
          <p:cNvPicPr>
            <a:picLocks noChangeAspect="1" noChangeArrowheads="1"/>
          </p:cNvPicPr>
          <p:nvPr/>
        </p:nvPicPr>
        <p:blipFill>
          <a:blip r:embed="rId2"/>
          <a:srcRect/>
          <a:stretch>
            <a:fillRect/>
          </a:stretch>
        </p:blipFill>
        <p:spPr bwMode="auto">
          <a:xfrm>
            <a:off x="838201" y="1079500"/>
            <a:ext cx="6019800" cy="3886200"/>
          </a:xfrm>
          <a:prstGeom prst="rect">
            <a:avLst/>
          </a:prstGeom>
          <a:noFill/>
          <a:ln w="9525">
            <a:noFill/>
            <a:miter lim="800000"/>
            <a:headEnd/>
            <a:tailEnd/>
          </a:ln>
          <a:effectLst/>
        </p:spPr>
      </p:pic>
      <p:sp>
        <p:nvSpPr>
          <p:cNvPr id="9" name="TextBox 8"/>
          <p:cNvSpPr txBox="1"/>
          <p:nvPr/>
        </p:nvSpPr>
        <p:spPr>
          <a:xfrm>
            <a:off x="990600" y="469900"/>
            <a:ext cx="4419600" cy="646331"/>
          </a:xfrm>
          <a:prstGeom prst="rect">
            <a:avLst/>
          </a:prstGeom>
          <a:noFill/>
        </p:spPr>
        <p:txBody>
          <a:bodyPr wrap="square" rtlCol="0">
            <a:spAutoFit/>
          </a:bodyPr>
          <a:lstStyle/>
          <a:p>
            <a:r>
              <a:rPr lang="en-US" dirty="0" smtClean="0"/>
              <a:t>Service5:Create a new shared file  system in instance</a:t>
            </a:r>
            <a:endParaRPr lang="en-US" dirty="0"/>
          </a:p>
        </p:txBody>
      </p:sp>
      <p:pic>
        <p:nvPicPr>
          <p:cNvPr id="6147" name="Picture 3"/>
          <p:cNvPicPr>
            <a:picLocks noChangeAspect="1" noChangeArrowheads="1"/>
          </p:cNvPicPr>
          <p:nvPr/>
        </p:nvPicPr>
        <p:blipFill>
          <a:blip r:embed="rId3"/>
          <a:srcRect/>
          <a:stretch>
            <a:fillRect/>
          </a:stretch>
        </p:blipFill>
        <p:spPr bwMode="auto">
          <a:xfrm>
            <a:off x="1066800" y="6032500"/>
            <a:ext cx="5791200" cy="3352800"/>
          </a:xfrm>
          <a:prstGeom prst="rect">
            <a:avLst/>
          </a:prstGeom>
          <a:noFill/>
          <a:ln w="9525">
            <a:noFill/>
            <a:miter lim="800000"/>
            <a:headEnd/>
            <a:tailEnd/>
          </a:ln>
          <a:effectLst/>
        </p:spPr>
      </p:pic>
      <p:sp>
        <p:nvSpPr>
          <p:cNvPr id="11" name="TextBox 10"/>
          <p:cNvSpPr txBox="1"/>
          <p:nvPr/>
        </p:nvSpPr>
        <p:spPr>
          <a:xfrm>
            <a:off x="1066800" y="5422900"/>
            <a:ext cx="5105400" cy="381000"/>
          </a:xfrm>
          <a:prstGeom prst="rect">
            <a:avLst/>
          </a:prstGeom>
          <a:noFill/>
        </p:spPr>
        <p:txBody>
          <a:bodyPr wrap="square" rtlCol="0">
            <a:spAutoFit/>
          </a:bodyPr>
          <a:lstStyle/>
          <a:p>
            <a:r>
              <a:rPr lang="en-US" dirty="0" smtClean="0"/>
              <a:t>EFS is created</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76466" y="436880"/>
            <a:ext cx="965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1</a:t>
            </a:r>
            <a:endParaRPr sz="1100">
              <a:latin typeface="Carlito"/>
              <a:cs typeface="Carlito"/>
            </a:endParaRPr>
          </a:p>
        </p:txBody>
      </p:sp>
      <p:sp>
        <p:nvSpPr>
          <p:cNvPr id="3" name="object 3"/>
          <p:cNvSpPr txBox="1"/>
          <p:nvPr/>
        </p:nvSpPr>
        <p:spPr>
          <a:xfrm>
            <a:off x="902004" y="888238"/>
            <a:ext cx="5936615" cy="494193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0D0D0D"/>
                </a:solidFill>
                <a:latin typeface="Times New Roman"/>
                <a:cs typeface="Times New Roman"/>
              </a:rPr>
              <a:t>Introduction </a:t>
            </a:r>
            <a:r>
              <a:rPr sz="1600" b="1" spc="-75" dirty="0">
                <a:solidFill>
                  <a:srgbClr val="0D0D0D"/>
                </a:solidFill>
                <a:latin typeface="Times New Roman"/>
                <a:cs typeface="Times New Roman"/>
              </a:rPr>
              <a:t>To </a:t>
            </a:r>
            <a:r>
              <a:rPr sz="1600" b="1" spc="-5" dirty="0">
                <a:solidFill>
                  <a:srgbClr val="0D0D0D"/>
                </a:solidFill>
                <a:latin typeface="Times New Roman"/>
                <a:cs typeface="Times New Roman"/>
              </a:rPr>
              <a:t>Amazon </a:t>
            </a:r>
            <a:r>
              <a:rPr sz="1600" b="1" spc="-35" dirty="0">
                <a:solidFill>
                  <a:srgbClr val="0D0D0D"/>
                </a:solidFill>
                <a:latin typeface="Times New Roman"/>
                <a:cs typeface="Times New Roman"/>
              </a:rPr>
              <a:t>Web </a:t>
            </a:r>
            <a:r>
              <a:rPr sz="1600" b="1" spc="-5" dirty="0">
                <a:solidFill>
                  <a:srgbClr val="0D0D0D"/>
                </a:solidFill>
                <a:latin typeface="Times New Roman"/>
                <a:cs typeface="Times New Roman"/>
              </a:rPr>
              <a:t>Services</a:t>
            </a:r>
            <a:r>
              <a:rPr sz="1600" b="1" spc="-30" dirty="0">
                <a:solidFill>
                  <a:srgbClr val="0D0D0D"/>
                </a:solidFill>
                <a:latin typeface="Times New Roman"/>
                <a:cs typeface="Times New Roman"/>
              </a:rPr>
              <a:t> </a:t>
            </a:r>
            <a:r>
              <a:rPr sz="1600" b="1" spc="-35" dirty="0">
                <a:solidFill>
                  <a:srgbClr val="0D0D0D"/>
                </a:solidFill>
                <a:latin typeface="Times New Roman"/>
                <a:cs typeface="Times New Roman"/>
              </a:rPr>
              <a:t>(AWS):</a:t>
            </a:r>
            <a:endParaRPr sz="1600">
              <a:latin typeface="Times New Roman"/>
              <a:cs typeface="Times New Roman"/>
            </a:endParaRPr>
          </a:p>
          <a:p>
            <a:pPr>
              <a:lnSpc>
                <a:spcPct val="100000"/>
              </a:lnSpc>
              <a:spcBef>
                <a:spcPts val="10"/>
              </a:spcBef>
            </a:pPr>
            <a:endParaRPr sz="2500">
              <a:latin typeface="Times New Roman"/>
              <a:cs typeface="Times New Roman"/>
            </a:endParaRPr>
          </a:p>
          <a:p>
            <a:pPr marL="241300" marR="5080" indent="-228600">
              <a:lnSpc>
                <a:spcPct val="143800"/>
              </a:lnSpc>
              <a:buSzPct val="85714"/>
              <a:buFont typeface="Wingdings"/>
              <a:buChar char=""/>
              <a:tabLst>
                <a:tab pos="241300" algn="l"/>
              </a:tabLst>
            </a:pPr>
            <a:r>
              <a:rPr sz="1400" b="1" spc="-5" dirty="0">
                <a:latin typeface="Times New Roman"/>
                <a:cs typeface="Times New Roman"/>
              </a:rPr>
              <a:t>Amazon Web Services, </a:t>
            </a:r>
            <a:r>
              <a:rPr sz="1400" b="1" dirty="0">
                <a:latin typeface="Times New Roman"/>
                <a:cs typeface="Times New Roman"/>
              </a:rPr>
              <a:t>Inc. </a:t>
            </a:r>
            <a:r>
              <a:rPr sz="1400" spc="-5" dirty="0">
                <a:latin typeface="Times New Roman"/>
                <a:cs typeface="Times New Roman"/>
              </a:rPr>
              <a:t>(</a:t>
            </a:r>
            <a:r>
              <a:rPr sz="1400" b="1" spc="-5" dirty="0">
                <a:latin typeface="Times New Roman"/>
                <a:cs typeface="Times New Roman"/>
              </a:rPr>
              <a:t>AWS</a:t>
            </a:r>
            <a:r>
              <a:rPr sz="1200" spc="-5">
                <a:latin typeface="Times New Roman"/>
                <a:cs typeface="Times New Roman"/>
              </a:rPr>
              <a:t>) </a:t>
            </a:r>
            <a:r>
              <a:rPr lang="en-US" sz="1200" spc="-5" dirty="0" smtClean="0">
                <a:latin typeface="Times New Roman"/>
                <a:cs typeface="Times New Roman"/>
              </a:rPr>
              <a:t>Amazon Web Services (AWS) is a cloud computing platform that offers a broad set of global compute, storage, database, analytics, application, and deployment services that help organizations move faster, lower IT costs, and scale applications.AWS was launched in 2006 as a suite of web services that runs on the same infrastructure that Amazon.com uses for its e-commerce operations. It has since grown into a comprehensive cloud platform with over 200 services, including compute, storage, databases, analytics, networking, mobile, developer tools, management tools, </a:t>
            </a:r>
            <a:r>
              <a:rPr lang="en-US" sz="1200" spc="-5" dirty="0" err="1" smtClean="0">
                <a:latin typeface="Times New Roman"/>
                <a:cs typeface="Times New Roman"/>
              </a:rPr>
              <a:t>IoT</a:t>
            </a:r>
            <a:r>
              <a:rPr lang="en-US" sz="1200" spc="-5" dirty="0" smtClean="0">
                <a:latin typeface="Times New Roman"/>
                <a:cs typeface="Times New Roman"/>
              </a:rPr>
              <a:t>, security, and enterprise applications.AWS is a pay-as-you-go service, which means that you only pay for the resources that you use. This makes it a cost-effective way to run your applications, especially if you have fluctuating traffic or seasonal spikes in demand.AWS is also a highly scalable platform, which means that you can easily add or remove resources as your needs change. This makes it a good choice for businesses that are growing rapidly or that need to be able to handle large spikes in traffic.AWS is used by a wide range of organizations, including startups, small businesses, large enterprises, government agencies, and educational institutions. Some of the most well-known AWS users include Netflix, </a:t>
            </a:r>
            <a:r>
              <a:rPr lang="en-US" sz="1200" spc="-5" dirty="0" err="1" smtClean="0">
                <a:latin typeface="Times New Roman"/>
                <a:cs typeface="Times New Roman"/>
              </a:rPr>
              <a:t>Airbnb</a:t>
            </a:r>
            <a:r>
              <a:rPr lang="en-US" sz="1200" spc="-5" dirty="0" smtClean="0">
                <a:latin typeface="Times New Roman"/>
                <a:cs typeface="Times New Roman"/>
              </a:rPr>
              <a:t>, </a:t>
            </a:r>
            <a:r>
              <a:rPr lang="en-US" sz="1200" spc="-5" dirty="0" err="1" smtClean="0">
                <a:latin typeface="Times New Roman"/>
                <a:cs typeface="Times New Roman"/>
              </a:rPr>
              <a:t>Spotify</a:t>
            </a:r>
            <a:r>
              <a:rPr lang="en-US" sz="1200" spc="-5" dirty="0" smtClean="0">
                <a:latin typeface="Times New Roman"/>
                <a:cs typeface="Times New Roman"/>
              </a:rPr>
              <a:t>, and The Washington Post.</a:t>
            </a:r>
            <a:endParaRPr sz="1200">
              <a:latin typeface="Times New Roman"/>
              <a:cs typeface="Times New Roman"/>
            </a:endParaRPr>
          </a:p>
        </p:txBody>
      </p:sp>
      <p:sp>
        <p:nvSpPr>
          <p:cNvPr id="4" name="object 4"/>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04838" y="436880"/>
            <a:ext cx="16891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37</a:t>
            </a:r>
            <a:endParaRPr sz="1100">
              <a:latin typeface="Carlito"/>
              <a:cs typeface="Carlito"/>
            </a:endParaRPr>
          </a:p>
        </p:txBody>
      </p:sp>
      <p:sp>
        <p:nvSpPr>
          <p:cNvPr id="5" name="object 5"/>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pic>
        <p:nvPicPr>
          <p:cNvPr id="7170" name="Picture 2"/>
          <p:cNvPicPr>
            <a:picLocks noChangeAspect="1" noChangeArrowheads="1"/>
          </p:cNvPicPr>
          <p:nvPr/>
        </p:nvPicPr>
        <p:blipFill>
          <a:blip r:embed="rId2"/>
          <a:srcRect/>
          <a:stretch>
            <a:fillRect/>
          </a:stretch>
        </p:blipFill>
        <p:spPr bwMode="auto">
          <a:xfrm>
            <a:off x="914400" y="927100"/>
            <a:ext cx="5867400" cy="4038600"/>
          </a:xfrm>
          <a:prstGeom prst="rect">
            <a:avLst/>
          </a:prstGeom>
          <a:noFill/>
          <a:ln w="9525">
            <a:noFill/>
            <a:miter lim="800000"/>
            <a:headEnd/>
            <a:tailEnd/>
          </a:ln>
          <a:effectLst/>
        </p:spPr>
      </p:pic>
      <p:sp>
        <p:nvSpPr>
          <p:cNvPr id="7" name="TextBox 6"/>
          <p:cNvSpPr txBox="1"/>
          <p:nvPr/>
        </p:nvSpPr>
        <p:spPr>
          <a:xfrm>
            <a:off x="914400" y="393700"/>
            <a:ext cx="3505200" cy="369332"/>
          </a:xfrm>
          <a:prstGeom prst="rect">
            <a:avLst/>
          </a:prstGeom>
          <a:noFill/>
        </p:spPr>
        <p:txBody>
          <a:bodyPr wrap="square" rtlCol="0">
            <a:spAutoFit/>
          </a:bodyPr>
          <a:lstStyle/>
          <a:p>
            <a:r>
              <a:rPr lang="en-US" dirty="0" smtClean="0"/>
              <a:t>Service6:Create a role</a:t>
            </a:r>
            <a:endParaRPr lang="en-US" dirty="0"/>
          </a:p>
        </p:txBody>
      </p:sp>
      <p:pic>
        <p:nvPicPr>
          <p:cNvPr id="7171" name="Picture 3"/>
          <p:cNvPicPr>
            <a:picLocks noChangeAspect="1" noChangeArrowheads="1"/>
          </p:cNvPicPr>
          <p:nvPr/>
        </p:nvPicPr>
        <p:blipFill>
          <a:blip r:embed="rId3"/>
          <a:srcRect/>
          <a:stretch>
            <a:fillRect/>
          </a:stretch>
        </p:blipFill>
        <p:spPr bwMode="auto">
          <a:xfrm>
            <a:off x="990600" y="5651500"/>
            <a:ext cx="5791200" cy="3733800"/>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04838" y="436880"/>
            <a:ext cx="16891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38</a:t>
            </a:r>
            <a:endParaRPr sz="1100">
              <a:latin typeface="Carlito"/>
              <a:cs typeface="Carlito"/>
            </a:endParaRPr>
          </a:p>
        </p:txBody>
      </p:sp>
      <p:sp>
        <p:nvSpPr>
          <p:cNvPr id="5" name="object 5"/>
          <p:cNvSpPr/>
          <p:nvPr/>
        </p:nvSpPr>
        <p:spPr>
          <a:xfrm>
            <a:off x="304800" y="317500"/>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pic>
        <p:nvPicPr>
          <p:cNvPr id="8194" name="Picture 2"/>
          <p:cNvPicPr>
            <a:picLocks noChangeAspect="1" noChangeArrowheads="1"/>
          </p:cNvPicPr>
          <p:nvPr/>
        </p:nvPicPr>
        <p:blipFill>
          <a:blip r:embed="rId2"/>
          <a:srcRect/>
          <a:stretch>
            <a:fillRect/>
          </a:stretch>
        </p:blipFill>
        <p:spPr bwMode="auto">
          <a:xfrm>
            <a:off x="685800" y="1155700"/>
            <a:ext cx="6324600" cy="4191000"/>
          </a:xfrm>
          <a:prstGeom prst="rect">
            <a:avLst/>
          </a:prstGeom>
          <a:noFill/>
          <a:ln w="9525">
            <a:noFill/>
            <a:miter lim="800000"/>
            <a:headEnd/>
            <a:tailEnd/>
          </a:ln>
          <a:effectLst/>
        </p:spPr>
      </p:pic>
      <p:sp>
        <p:nvSpPr>
          <p:cNvPr id="7" name="TextBox 6"/>
          <p:cNvSpPr txBox="1"/>
          <p:nvPr/>
        </p:nvSpPr>
        <p:spPr>
          <a:xfrm>
            <a:off x="990600" y="546100"/>
            <a:ext cx="4876800" cy="369332"/>
          </a:xfrm>
          <a:prstGeom prst="rect">
            <a:avLst/>
          </a:prstGeom>
          <a:noFill/>
        </p:spPr>
        <p:txBody>
          <a:bodyPr wrap="square" rtlCol="0">
            <a:spAutoFit/>
          </a:bodyPr>
          <a:lstStyle/>
          <a:p>
            <a:r>
              <a:rPr lang="en-US" dirty="0" smtClean="0"/>
              <a:t>Attach  IAM role to the instance</a:t>
            </a:r>
            <a:endParaRPr lang="en-US" dirty="0"/>
          </a:p>
        </p:txBody>
      </p:sp>
      <p:pic>
        <p:nvPicPr>
          <p:cNvPr id="8195" name="Picture 3"/>
          <p:cNvPicPr>
            <a:picLocks noChangeAspect="1" noChangeArrowheads="1"/>
          </p:cNvPicPr>
          <p:nvPr/>
        </p:nvPicPr>
        <p:blipFill>
          <a:blip r:embed="rId3"/>
          <a:srcRect/>
          <a:stretch>
            <a:fillRect/>
          </a:stretch>
        </p:blipFill>
        <p:spPr bwMode="auto">
          <a:xfrm>
            <a:off x="609600" y="6565900"/>
            <a:ext cx="6400800" cy="2998033"/>
          </a:xfrm>
          <a:prstGeom prst="rect">
            <a:avLst/>
          </a:prstGeom>
          <a:noFill/>
          <a:ln w="9525">
            <a:noFill/>
            <a:miter lim="800000"/>
            <a:headEnd/>
            <a:tailEnd/>
          </a:ln>
          <a:effectLst/>
        </p:spPr>
      </p:pic>
      <p:sp>
        <p:nvSpPr>
          <p:cNvPr id="9" name="TextBox 8"/>
          <p:cNvSpPr txBox="1"/>
          <p:nvPr/>
        </p:nvSpPr>
        <p:spPr>
          <a:xfrm>
            <a:off x="914400" y="6032500"/>
            <a:ext cx="5257800" cy="381000"/>
          </a:xfrm>
          <a:prstGeom prst="rect">
            <a:avLst/>
          </a:prstGeom>
          <a:noFill/>
        </p:spPr>
        <p:txBody>
          <a:bodyPr wrap="square" rtlCol="0">
            <a:spAutoFit/>
          </a:bodyPr>
          <a:lstStyle/>
          <a:p>
            <a:r>
              <a:rPr lang="en-US" dirty="0" smtClean="0"/>
              <a:t>Connect to instance</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04838" y="436880"/>
            <a:ext cx="16891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39</a:t>
            </a:r>
            <a:endParaRPr sz="1100">
              <a:latin typeface="Carlito"/>
              <a:cs typeface="Carlito"/>
            </a:endParaRPr>
          </a:p>
        </p:txBody>
      </p:sp>
      <p:sp>
        <p:nvSpPr>
          <p:cNvPr id="7" name="object 7"/>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pic>
        <p:nvPicPr>
          <p:cNvPr id="9218" name="Picture 2"/>
          <p:cNvPicPr>
            <a:picLocks noChangeAspect="1" noChangeArrowheads="1"/>
          </p:cNvPicPr>
          <p:nvPr/>
        </p:nvPicPr>
        <p:blipFill>
          <a:blip r:embed="rId2"/>
          <a:srcRect/>
          <a:stretch>
            <a:fillRect/>
          </a:stretch>
        </p:blipFill>
        <p:spPr bwMode="auto">
          <a:xfrm>
            <a:off x="609600" y="1155700"/>
            <a:ext cx="6477000" cy="4876800"/>
          </a:xfrm>
          <a:prstGeom prst="rect">
            <a:avLst/>
          </a:prstGeom>
          <a:noFill/>
          <a:ln w="9525">
            <a:noFill/>
            <a:miter lim="800000"/>
            <a:headEnd/>
            <a:tailEnd/>
          </a:ln>
          <a:effectLst/>
        </p:spPr>
      </p:pic>
      <p:sp>
        <p:nvSpPr>
          <p:cNvPr id="9" name="TextBox 8"/>
          <p:cNvSpPr txBox="1"/>
          <p:nvPr/>
        </p:nvSpPr>
        <p:spPr>
          <a:xfrm>
            <a:off x="1905000" y="7556500"/>
            <a:ext cx="4724400" cy="707886"/>
          </a:xfrm>
          <a:prstGeom prst="rect">
            <a:avLst/>
          </a:prstGeom>
          <a:noFill/>
        </p:spPr>
        <p:txBody>
          <a:bodyPr wrap="square" rtlCol="0">
            <a:spAutoFit/>
          </a:bodyPr>
          <a:lstStyle/>
          <a:p>
            <a:r>
              <a:rPr lang="en-US" sz="4000" b="1" dirty="0" smtClean="0">
                <a:solidFill>
                  <a:srgbClr val="00B0F0"/>
                </a:solidFill>
              </a:rPr>
              <a:t>THANK YOU</a:t>
            </a:r>
            <a:endParaRPr lang="en-US" sz="4000" b="1" dirty="0">
              <a:solidFill>
                <a:srgbClr val="00B0F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76466" y="436880"/>
            <a:ext cx="965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2</a:t>
            </a:r>
            <a:endParaRPr sz="1100">
              <a:latin typeface="Carlito"/>
              <a:cs typeface="Carlito"/>
            </a:endParaRPr>
          </a:p>
        </p:txBody>
      </p:sp>
      <p:sp>
        <p:nvSpPr>
          <p:cNvPr id="3" name="object 3"/>
          <p:cNvSpPr txBox="1"/>
          <p:nvPr/>
        </p:nvSpPr>
        <p:spPr>
          <a:xfrm>
            <a:off x="902004" y="1148841"/>
            <a:ext cx="5954395" cy="1341120"/>
          </a:xfrm>
          <a:prstGeom prst="rect">
            <a:avLst/>
          </a:prstGeom>
        </p:spPr>
        <p:txBody>
          <a:bodyPr vert="horz" wrap="square" lIns="0" tIns="12700" rIns="0" bIns="0" rtlCol="0">
            <a:spAutoFit/>
          </a:bodyPr>
          <a:lstStyle/>
          <a:p>
            <a:pPr marL="241300" marR="5080" indent="-228600">
              <a:lnSpc>
                <a:spcPct val="143900"/>
              </a:lnSpc>
              <a:spcBef>
                <a:spcPts val="100"/>
              </a:spcBef>
              <a:buFont typeface="Wingdings"/>
              <a:buChar char=""/>
              <a:tabLst>
                <a:tab pos="241300" algn="l"/>
              </a:tabLst>
            </a:pPr>
            <a:r>
              <a:rPr sz="1200" spc="-5" dirty="0">
                <a:latin typeface="Times New Roman"/>
                <a:cs typeface="Times New Roman"/>
              </a:rPr>
              <a:t>Amazon markets AWS </a:t>
            </a:r>
            <a:r>
              <a:rPr sz="1200" dirty="0">
                <a:latin typeface="Times New Roman"/>
                <a:cs typeface="Times New Roman"/>
              </a:rPr>
              <a:t>to </a:t>
            </a:r>
            <a:r>
              <a:rPr sz="1200" spc="-5" dirty="0">
                <a:latin typeface="Times New Roman"/>
                <a:cs typeface="Times New Roman"/>
              </a:rPr>
              <a:t>subscribers </a:t>
            </a:r>
            <a:r>
              <a:rPr sz="1200" spc="-10" dirty="0">
                <a:latin typeface="Times New Roman"/>
                <a:cs typeface="Times New Roman"/>
              </a:rPr>
              <a:t>as </a:t>
            </a:r>
            <a:r>
              <a:rPr sz="1200" dirty="0">
                <a:latin typeface="Times New Roman"/>
                <a:cs typeface="Times New Roman"/>
              </a:rPr>
              <a:t>a </a:t>
            </a:r>
            <a:r>
              <a:rPr sz="1200" spc="-5" dirty="0">
                <a:latin typeface="Times New Roman"/>
                <a:cs typeface="Times New Roman"/>
              </a:rPr>
              <a:t>way </a:t>
            </a:r>
            <a:r>
              <a:rPr sz="1200" spc="5" dirty="0">
                <a:latin typeface="Times New Roman"/>
                <a:cs typeface="Times New Roman"/>
              </a:rPr>
              <a:t>of </a:t>
            </a:r>
            <a:r>
              <a:rPr sz="1200" dirty="0">
                <a:latin typeface="Times New Roman"/>
                <a:cs typeface="Times New Roman"/>
              </a:rPr>
              <a:t>obtaining </a:t>
            </a:r>
            <a:r>
              <a:rPr sz="1200" spc="-5" dirty="0">
                <a:latin typeface="Times New Roman"/>
                <a:cs typeface="Times New Roman"/>
              </a:rPr>
              <a:t>large-scale </a:t>
            </a:r>
            <a:r>
              <a:rPr sz="1200" dirty="0">
                <a:latin typeface="Times New Roman"/>
                <a:cs typeface="Times New Roman"/>
              </a:rPr>
              <a:t>computing </a:t>
            </a:r>
            <a:r>
              <a:rPr sz="1200" spc="-5" dirty="0">
                <a:latin typeface="Times New Roman"/>
                <a:cs typeface="Times New Roman"/>
              </a:rPr>
              <a:t>capacity  </a:t>
            </a:r>
            <a:r>
              <a:rPr sz="1200" dirty="0">
                <a:latin typeface="Times New Roman"/>
                <a:cs typeface="Times New Roman"/>
              </a:rPr>
              <a:t>more quickly </a:t>
            </a:r>
            <a:r>
              <a:rPr sz="1200" spc="-5" dirty="0">
                <a:latin typeface="Times New Roman"/>
                <a:cs typeface="Times New Roman"/>
              </a:rPr>
              <a:t>and </a:t>
            </a:r>
            <a:r>
              <a:rPr sz="1200" dirty="0">
                <a:latin typeface="Times New Roman"/>
                <a:cs typeface="Times New Roman"/>
              </a:rPr>
              <a:t>cheaply than building </a:t>
            </a:r>
            <a:r>
              <a:rPr sz="1200" spc="-5" dirty="0">
                <a:latin typeface="Times New Roman"/>
                <a:cs typeface="Times New Roman"/>
              </a:rPr>
              <a:t>an actual physical </a:t>
            </a:r>
            <a:r>
              <a:rPr sz="1200" dirty="0">
                <a:latin typeface="Times New Roman"/>
                <a:cs typeface="Times New Roman"/>
              </a:rPr>
              <a:t>server farm. </a:t>
            </a:r>
            <a:r>
              <a:rPr sz="1200" spc="-5" dirty="0">
                <a:latin typeface="Times New Roman"/>
                <a:cs typeface="Times New Roman"/>
              </a:rPr>
              <a:t>All services </a:t>
            </a:r>
            <a:r>
              <a:rPr sz="1200" dirty="0">
                <a:latin typeface="Times New Roman"/>
                <a:cs typeface="Times New Roman"/>
              </a:rPr>
              <a:t>are billed  </a:t>
            </a:r>
            <a:r>
              <a:rPr sz="1200" spc="-5" dirty="0">
                <a:latin typeface="Times New Roman"/>
                <a:cs typeface="Times New Roman"/>
              </a:rPr>
              <a:t>based </a:t>
            </a:r>
            <a:r>
              <a:rPr sz="1200" dirty="0">
                <a:latin typeface="Times New Roman"/>
                <a:cs typeface="Times New Roman"/>
              </a:rPr>
              <a:t>on </a:t>
            </a:r>
            <a:r>
              <a:rPr sz="1200" spc="-5" dirty="0">
                <a:latin typeface="Times New Roman"/>
                <a:cs typeface="Times New Roman"/>
              </a:rPr>
              <a:t>usage, </a:t>
            </a:r>
            <a:r>
              <a:rPr sz="1200" dirty="0">
                <a:latin typeface="Times New Roman"/>
                <a:cs typeface="Times New Roman"/>
              </a:rPr>
              <a:t>but </a:t>
            </a:r>
            <a:r>
              <a:rPr sz="1200" spc="-5" dirty="0">
                <a:latin typeface="Times New Roman"/>
                <a:cs typeface="Times New Roman"/>
              </a:rPr>
              <a:t>each service measures </a:t>
            </a:r>
            <a:r>
              <a:rPr sz="1200" dirty="0">
                <a:latin typeface="Times New Roman"/>
                <a:cs typeface="Times New Roman"/>
              </a:rPr>
              <a:t>usage </a:t>
            </a:r>
            <a:r>
              <a:rPr sz="1200" spc="5" dirty="0">
                <a:latin typeface="Times New Roman"/>
                <a:cs typeface="Times New Roman"/>
              </a:rPr>
              <a:t>in </a:t>
            </a:r>
            <a:r>
              <a:rPr sz="1200" spc="-5" dirty="0">
                <a:latin typeface="Times New Roman"/>
                <a:cs typeface="Times New Roman"/>
              </a:rPr>
              <a:t>varying ways. As </a:t>
            </a:r>
            <a:r>
              <a:rPr sz="1200" dirty="0">
                <a:latin typeface="Times New Roman"/>
                <a:cs typeface="Times New Roman"/>
              </a:rPr>
              <a:t>of 2021 </a:t>
            </a:r>
            <a:r>
              <a:rPr sz="1200" spc="-5" dirty="0">
                <a:latin typeface="Times New Roman"/>
                <a:cs typeface="Times New Roman"/>
              </a:rPr>
              <a:t>Q4, AWS has  </a:t>
            </a:r>
            <a:r>
              <a:rPr sz="1200" dirty="0">
                <a:latin typeface="Times New Roman"/>
                <a:cs typeface="Times New Roman"/>
              </a:rPr>
              <a:t>33% </a:t>
            </a:r>
            <a:r>
              <a:rPr sz="1200" spc="-5" dirty="0">
                <a:latin typeface="Times New Roman"/>
                <a:cs typeface="Times New Roman"/>
              </a:rPr>
              <a:t>market </a:t>
            </a:r>
            <a:r>
              <a:rPr sz="1200" dirty="0">
                <a:latin typeface="Times New Roman"/>
                <a:cs typeface="Times New Roman"/>
              </a:rPr>
              <a:t>share for cloud </a:t>
            </a:r>
            <a:r>
              <a:rPr sz="1200" spc="-5" dirty="0">
                <a:latin typeface="Times New Roman"/>
                <a:cs typeface="Times New Roman"/>
              </a:rPr>
              <a:t>infrastructure </a:t>
            </a:r>
            <a:r>
              <a:rPr sz="1200" dirty="0">
                <a:latin typeface="Times New Roman"/>
                <a:cs typeface="Times New Roman"/>
              </a:rPr>
              <a:t>while the next </a:t>
            </a:r>
            <a:r>
              <a:rPr sz="1200" spc="-5" dirty="0">
                <a:latin typeface="Times New Roman"/>
                <a:cs typeface="Times New Roman"/>
              </a:rPr>
              <a:t>two competitors</a:t>
            </a:r>
            <a:r>
              <a:rPr sz="1200" spc="40" dirty="0">
                <a:latin typeface="Times New Roman"/>
                <a:cs typeface="Times New Roman"/>
              </a:rPr>
              <a:t> </a:t>
            </a:r>
            <a:r>
              <a:rPr sz="1200" spc="-5" dirty="0">
                <a:latin typeface="Times New Roman"/>
                <a:cs typeface="Times New Roman"/>
                <a:hlinkClick r:id="rId2"/>
              </a:rPr>
              <a:t>Microsoft</a:t>
            </a:r>
            <a:endParaRPr sz="1200">
              <a:latin typeface="Times New Roman"/>
              <a:cs typeface="Times New Roman"/>
            </a:endParaRPr>
          </a:p>
          <a:p>
            <a:pPr marL="241300">
              <a:lnSpc>
                <a:spcPct val="100000"/>
              </a:lnSpc>
              <a:spcBef>
                <a:spcPts val="625"/>
              </a:spcBef>
            </a:pPr>
            <a:r>
              <a:rPr sz="1200" spc="-5" dirty="0">
                <a:latin typeface="Times New Roman"/>
                <a:cs typeface="Times New Roman"/>
                <a:hlinkClick r:id="rId2"/>
              </a:rPr>
              <a:t>Azure </a:t>
            </a:r>
            <a:r>
              <a:rPr sz="1200" spc="-5" dirty="0">
                <a:latin typeface="Times New Roman"/>
                <a:cs typeface="Times New Roman"/>
              </a:rPr>
              <a:t>and </a:t>
            </a:r>
            <a:r>
              <a:rPr sz="1200" dirty="0">
                <a:latin typeface="Times New Roman"/>
                <a:cs typeface="Times New Roman"/>
                <a:hlinkClick r:id="rId3"/>
              </a:rPr>
              <a:t>Google Cloud </a:t>
            </a:r>
            <a:r>
              <a:rPr sz="1200" spc="-5" dirty="0">
                <a:latin typeface="Times New Roman"/>
                <a:cs typeface="Times New Roman"/>
              </a:rPr>
              <a:t>have 21%, </a:t>
            </a:r>
            <a:r>
              <a:rPr sz="1200" dirty="0">
                <a:latin typeface="Times New Roman"/>
                <a:cs typeface="Times New Roman"/>
              </a:rPr>
              <a:t>and 10% </a:t>
            </a:r>
            <a:r>
              <a:rPr sz="1200" spc="-5" dirty="0">
                <a:latin typeface="Times New Roman"/>
                <a:cs typeface="Times New Roman"/>
              </a:rPr>
              <a:t>respectively, according </a:t>
            </a:r>
            <a:r>
              <a:rPr sz="1200" dirty="0">
                <a:latin typeface="Times New Roman"/>
                <a:cs typeface="Times New Roman"/>
              </a:rPr>
              <a:t>to </a:t>
            </a:r>
            <a:r>
              <a:rPr sz="1200" spc="-5" dirty="0">
                <a:latin typeface="Times New Roman"/>
                <a:cs typeface="Times New Roman"/>
              </a:rPr>
              <a:t>Synergy</a:t>
            </a:r>
            <a:r>
              <a:rPr sz="1200" spc="85" dirty="0">
                <a:latin typeface="Times New Roman"/>
                <a:cs typeface="Times New Roman"/>
              </a:rPr>
              <a:t> </a:t>
            </a:r>
            <a:r>
              <a:rPr sz="1200" spc="-5" dirty="0">
                <a:latin typeface="Times New Roman"/>
                <a:cs typeface="Times New Roman"/>
              </a:rPr>
              <a:t>Group.</a:t>
            </a:r>
            <a:endParaRPr sz="1200">
              <a:latin typeface="Times New Roman"/>
              <a:cs typeface="Times New Roman"/>
            </a:endParaRPr>
          </a:p>
        </p:txBody>
      </p:sp>
      <p:sp>
        <p:nvSpPr>
          <p:cNvPr id="4" name="object 4"/>
          <p:cNvSpPr txBox="1"/>
          <p:nvPr/>
        </p:nvSpPr>
        <p:spPr>
          <a:xfrm>
            <a:off x="902004" y="2984119"/>
            <a:ext cx="5969000" cy="2686685"/>
          </a:xfrm>
          <a:prstGeom prst="rect">
            <a:avLst/>
          </a:prstGeom>
        </p:spPr>
        <p:txBody>
          <a:bodyPr vert="horz" wrap="square" lIns="0" tIns="12700" rIns="0" bIns="0" rtlCol="0">
            <a:spAutoFit/>
          </a:bodyPr>
          <a:lstStyle/>
          <a:p>
            <a:pPr marL="12700">
              <a:lnSpc>
                <a:spcPct val="100000"/>
              </a:lnSpc>
              <a:spcBef>
                <a:spcPts val="100"/>
              </a:spcBef>
            </a:pPr>
            <a:r>
              <a:rPr lang="en-US" sz="1400" spc="-5" dirty="0" smtClean="0">
                <a:latin typeface="Times New Roman"/>
                <a:cs typeface="Times New Roman"/>
              </a:rPr>
              <a:t>Uses</a:t>
            </a:r>
            <a:r>
              <a:rPr sz="1400" spc="-5" smtClean="0">
                <a:latin typeface="Times New Roman"/>
                <a:cs typeface="Times New Roman"/>
              </a:rPr>
              <a:t> </a:t>
            </a:r>
            <a:r>
              <a:rPr sz="1400" dirty="0">
                <a:latin typeface="Times New Roman"/>
                <a:cs typeface="Times New Roman"/>
              </a:rPr>
              <a:t>of</a:t>
            </a:r>
            <a:r>
              <a:rPr sz="1400" spc="-10" dirty="0">
                <a:latin typeface="Times New Roman"/>
                <a:cs typeface="Times New Roman"/>
              </a:rPr>
              <a:t> </a:t>
            </a:r>
            <a:r>
              <a:rPr sz="1400" spc="-5" dirty="0">
                <a:latin typeface="Times New Roman"/>
                <a:cs typeface="Times New Roman"/>
              </a:rPr>
              <a:t>AWS:</a:t>
            </a:r>
            <a:endParaRPr sz="1400">
              <a:latin typeface="Times New Roman"/>
              <a:cs typeface="Times New Roman"/>
            </a:endParaRPr>
          </a:p>
          <a:p>
            <a:pPr>
              <a:lnSpc>
                <a:spcPct val="100000"/>
              </a:lnSpc>
              <a:spcBef>
                <a:spcPts val="25"/>
              </a:spcBef>
            </a:pPr>
            <a:endParaRPr sz="1300">
              <a:latin typeface="Times New Roman"/>
              <a:cs typeface="Times New Roman"/>
            </a:endParaRPr>
          </a:p>
          <a:p>
            <a:pPr marL="469265" marR="6350" indent="-228600">
              <a:lnSpc>
                <a:spcPct val="143300"/>
              </a:lnSpc>
              <a:spcBef>
                <a:spcPts val="5"/>
              </a:spcBef>
              <a:buSzPct val="83333"/>
              <a:buFont typeface="Symbol"/>
              <a:buChar char=""/>
              <a:tabLst>
                <a:tab pos="469265" algn="l"/>
                <a:tab pos="469900" algn="l"/>
              </a:tabLst>
            </a:pPr>
            <a:r>
              <a:rPr sz="1200" spc="-5" dirty="0">
                <a:latin typeface="Times New Roman"/>
                <a:cs typeface="Times New Roman"/>
              </a:rPr>
              <a:t>A</a:t>
            </a:r>
            <a:r>
              <a:rPr sz="1200" spc="-75" dirty="0">
                <a:latin typeface="Times New Roman"/>
                <a:cs typeface="Times New Roman"/>
              </a:rPr>
              <a:t> </a:t>
            </a:r>
            <a:r>
              <a:rPr sz="1200" dirty="0">
                <a:latin typeface="Times New Roman"/>
                <a:cs typeface="Times New Roman"/>
              </a:rPr>
              <a:t>small</a:t>
            </a:r>
            <a:r>
              <a:rPr sz="1200" spc="-70" dirty="0">
                <a:latin typeface="Times New Roman"/>
                <a:cs typeface="Times New Roman"/>
              </a:rPr>
              <a:t> </a:t>
            </a:r>
            <a:r>
              <a:rPr sz="1200" spc="-5" dirty="0">
                <a:latin typeface="Times New Roman"/>
                <a:cs typeface="Times New Roman"/>
              </a:rPr>
              <a:t>manufacturing</a:t>
            </a:r>
            <a:r>
              <a:rPr sz="1200" spc="-75" dirty="0">
                <a:latin typeface="Times New Roman"/>
                <a:cs typeface="Times New Roman"/>
              </a:rPr>
              <a:t> </a:t>
            </a:r>
            <a:r>
              <a:rPr sz="1200" dirty="0">
                <a:latin typeface="Times New Roman"/>
                <a:cs typeface="Times New Roman"/>
              </a:rPr>
              <a:t>organization</a:t>
            </a:r>
            <a:r>
              <a:rPr sz="1200" spc="-75" dirty="0">
                <a:latin typeface="Times New Roman"/>
                <a:cs typeface="Times New Roman"/>
              </a:rPr>
              <a:t> </a:t>
            </a:r>
            <a:r>
              <a:rPr sz="1200" spc="-5" dirty="0">
                <a:latin typeface="Times New Roman"/>
                <a:cs typeface="Times New Roman"/>
              </a:rPr>
              <a:t>uses</a:t>
            </a:r>
            <a:r>
              <a:rPr sz="1200" spc="-70" dirty="0">
                <a:latin typeface="Times New Roman"/>
                <a:cs typeface="Times New Roman"/>
              </a:rPr>
              <a:t> </a:t>
            </a:r>
            <a:r>
              <a:rPr sz="1200" dirty="0">
                <a:latin typeface="Times New Roman"/>
                <a:cs typeface="Times New Roman"/>
              </a:rPr>
              <a:t>their</a:t>
            </a:r>
            <a:r>
              <a:rPr sz="1200" spc="-65" dirty="0">
                <a:latin typeface="Times New Roman"/>
                <a:cs typeface="Times New Roman"/>
              </a:rPr>
              <a:t> </a:t>
            </a:r>
            <a:r>
              <a:rPr sz="1200" dirty="0">
                <a:latin typeface="Times New Roman"/>
                <a:cs typeface="Times New Roman"/>
              </a:rPr>
              <a:t>expertise</a:t>
            </a:r>
            <a:r>
              <a:rPr sz="1200" spc="-75" dirty="0">
                <a:latin typeface="Times New Roman"/>
                <a:cs typeface="Times New Roman"/>
              </a:rPr>
              <a:t> </a:t>
            </a:r>
            <a:r>
              <a:rPr sz="1200" dirty="0">
                <a:latin typeface="Times New Roman"/>
                <a:cs typeface="Times New Roman"/>
              </a:rPr>
              <a:t>to</a:t>
            </a:r>
            <a:r>
              <a:rPr sz="1200" spc="-70" dirty="0">
                <a:latin typeface="Times New Roman"/>
                <a:cs typeface="Times New Roman"/>
              </a:rPr>
              <a:t> </a:t>
            </a:r>
            <a:r>
              <a:rPr sz="1200" spc="-5" dirty="0">
                <a:latin typeface="Times New Roman"/>
                <a:cs typeface="Times New Roman"/>
              </a:rPr>
              <a:t>expand</a:t>
            </a:r>
            <a:r>
              <a:rPr sz="1200" spc="-70" dirty="0">
                <a:latin typeface="Times New Roman"/>
                <a:cs typeface="Times New Roman"/>
              </a:rPr>
              <a:t> </a:t>
            </a:r>
            <a:r>
              <a:rPr sz="1200" dirty="0">
                <a:latin typeface="Times New Roman"/>
                <a:cs typeface="Times New Roman"/>
              </a:rPr>
              <a:t>their</a:t>
            </a:r>
            <a:r>
              <a:rPr sz="1200" spc="-80" dirty="0">
                <a:latin typeface="Times New Roman"/>
                <a:cs typeface="Times New Roman"/>
              </a:rPr>
              <a:t> </a:t>
            </a:r>
            <a:r>
              <a:rPr sz="1200" dirty="0">
                <a:latin typeface="Times New Roman"/>
                <a:cs typeface="Times New Roman"/>
              </a:rPr>
              <a:t>business</a:t>
            </a:r>
            <a:r>
              <a:rPr sz="1200" spc="-70" dirty="0">
                <a:latin typeface="Times New Roman"/>
                <a:cs typeface="Times New Roman"/>
              </a:rPr>
              <a:t> </a:t>
            </a:r>
            <a:r>
              <a:rPr sz="1200" dirty="0">
                <a:latin typeface="Times New Roman"/>
                <a:cs typeface="Times New Roman"/>
              </a:rPr>
              <a:t>by</a:t>
            </a:r>
            <a:r>
              <a:rPr sz="1200" spc="-75" dirty="0">
                <a:latin typeface="Times New Roman"/>
                <a:cs typeface="Times New Roman"/>
              </a:rPr>
              <a:t> </a:t>
            </a:r>
            <a:r>
              <a:rPr sz="1200" spc="-5" dirty="0">
                <a:latin typeface="Times New Roman"/>
                <a:cs typeface="Times New Roman"/>
              </a:rPr>
              <a:t>leaving  </a:t>
            </a:r>
            <a:r>
              <a:rPr sz="1200" dirty="0">
                <a:latin typeface="Times New Roman"/>
                <a:cs typeface="Times New Roman"/>
              </a:rPr>
              <a:t>their </a:t>
            </a:r>
            <a:r>
              <a:rPr sz="1200" spc="-10" dirty="0">
                <a:latin typeface="Times New Roman"/>
                <a:cs typeface="Times New Roman"/>
              </a:rPr>
              <a:t>IT </a:t>
            </a:r>
            <a:r>
              <a:rPr sz="1200" spc="-5" dirty="0">
                <a:latin typeface="Times New Roman"/>
                <a:cs typeface="Times New Roman"/>
              </a:rPr>
              <a:t>management </a:t>
            </a:r>
            <a:r>
              <a:rPr sz="1200" dirty="0">
                <a:latin typeface="Times New Roman"/>
                <a:cs typeface="Times New Roman"/>
              </a:rPr>
              <a:t>to the</a:t>
            </a:r>
            <a:r>
              <a:rPr sz="1200" spc="10" dirty="0">
                <a:latin typeface="Times New Roman"/>
                <a:cs typeface="Times New Roman"/>
              </a:rPr>
              <a:t> </a:t>
            </a:r>
            <a:r>
              <a:rPr sz="1200" spc="-5" dirty="0">
                <a:latin typeface="Times New Roman"/>
                <a:cs typeface="Times New Roman"/>
              </a:rPr>
              <a:t>AWS.</a:t>
            </a:r>
            <a:endParaRPr sz="1200">
              <a:latin typeface="Times New Roman"/>
              <a:cs typeface="Times New Roman"/>
            </a:endParaRPr>
          </a:p>
          <a:p>
            <a:pPr marL="469265" marR="6985" indent="-228600">
              <a:lnSpc>
                <a:spcPct val="143300"/>
              </a:lnSpc>
              <a:spcBef>
                <a:spcPts val="310"/>
              </a:spcBef>
              <a:buSzPct val="83333"/>
              <a:buFont typeface="Symbol"/>
              <a:buChar char=""/>
              <a:tabLst>
                <a:tab pos="469265" algn="l"/>
                <a:tab pos="469900" algn="l"/>
              </a:tabLst>
            </a:pPr>
            <a:r>
              <a:rPr sz="1200" spc="-5" dirty="0">
                <a:latin typeface="Times New Roman"/>
                <a:cs typeface="Times New Roman"/>
              </a:rPr>
              <a:t>A</a:t>
            </a:r>
            <a:r>
              <a:rPr sz="1200" spc="-35" dirty="0">
                <a:latin typeface="Times New Roman"/>
                <a:cs typeface="Times New Roman"/>
              </a:rPr>
              <a:t> </a:t>
            </a:r>
            <a:r>
              <a:rPr sz="1200" spc="-5" dirty="0">
                <a:latin typeface="Times New Roman"/>
                <a:cs typeface="Times New Roman"/>
              </a:rPr>
              <a:t>large</a:t>
            </a:r>
            <a:r>
              <a:rPr sz="1200" spc="-25" dirty="0">
                <a:latin typeface="Times New Roman"/>
                <a:cs typeface="Times New Roman"/>
              </a:rPr>
              <a:t> </a:t>
            </a:r>
            <a:r>
              <a:rPr sz="1200" spc="-5" dirty="0">
                <a:latin typeface="Times New Roman"/>
                <a:cs typeface="Times New Roman"/>
              </a:rPr>
              <a:t>enterprise</a:t>
            </a:r>
            <a:r>
              <a:rPr sz="1200" spc="-35" dirty="0">
                <a:latin typeface="Times New Roman"/>
                <a:cs typeface="Times New Roman"/>
              </a:rPr>
              <a:t> </a:t>
            </a:r>
            <a:r>
              <a:rPr sz="1200" spc="-5" dirty="0">
                <a:latin typeface="Times New Roman"/>
                <a:cs typeface="Times New Roman"/>
              </a:rPr>
              <a:t>spread</a:t>
            </a:r>
            <a:r>
              <a:rPr sz="1200" spc="-10" dirty="0">
                <a:latin typeface="Times New Roman"/>
                <a:cs typeface="Times New Roman"/>
              </a:rPr>
              <a:t> </a:t>
            </a:r>
            <a:r>
              <a:rPr sz="1200" spc="-5" dirty="0">
                <a:latin typeface="Times New Roman"/>
                <a:cs typeface="Times New Roman"/>
              </a:rPr>
              <a:t>across</a:t>
            </a:r>
            <a:r>
              <a:rPr sz="1200" spc="-3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globe</a:t>
            </a:r>
            <a:r>
              <a:rPr sz="1200" spc="-25" dirty="0">
                <a:latin typeface="Times New Roman"/>
                <a:cs typeface="Times New Roman"/>
              </a:rPr>
              <a:t> </a:t>
            </a:r>
            <a:r>
              <a:rPr sz="1200" spc="-5" dirty="0">
                <a:latin typeface="Times New Roman"/>
                <a:cs typeface="Times New Roman"/>
              </a:rPr>
              <a:t>can</a:t>
            </a:r>
            <a:r>
              <a:rPr sz="1200" spc="-35" dirty="0">
                <a:latin typeface="Times New Roman"/>
                <a:cs typeface="Times New Roman"/>
              </a:rPr>
              <a:t> </a:t>
            </a:r>
            <a:r>
              <a:rPr sz="1200" spc="-5" dirty="0">
                <a:latin typeface="Times New Roman"/>
                <a:cs typeface="Times New Roman"/>
              </a:rPr>
              <a:t>utilize</a:t>
            </a:r>
            <a:r>
              <a:rPr sz="1200" spc="-4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spc="-5" dirty="0">
                <a:latin typeface="Times New Roman"/>
                <a:cs typeface="Times New Roman"/>
              </a:rPr>
              <a:t>AWS</a:t>
            </a:r>
            <a:r>
              <a:rPr sz="1200" spc="-30" dirty="0">
                <a:latin typeface="Times New Roman"/>
                <a:cs typeface="Times New Roman"/>
              </a:rPr>
              <a:t> </a:t>
            </a:r>
            <a:r>
              <a:rPr sz="1200" dirty="0">
                <a:latin typeface="Times New Roman"/>
                <a:cs typeface="Times New Roman"/>
              </a:rPr>
              <a:t>to</a:t>
            </a:r>
            <a:r>
              <a:rPr sz="1200" spc="-30" dirty="0">
                <a:latin typeface="Times New Roman"/>
                <a:cs typeface="Times New Roman"/>
              </a:rPr>
              <a:t> </a:t>
            </a:r>
            <a:r>
              <a:rPr sz="1200" dirty="0">
                <a:latin typeface="Times New Roman"/>
                <a:cs typeface="Times New Roman"/>
              </a:rPr>
              <a:t>deliver</a:t>
            </a:r>
            <a:r>
              <a:rPr sz="1200" spc="-3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spc="-5" dirty="0">
                <a:latin typeface="Times New Roman"/>
                <a:cs typeface="Times New Roman"/>
              </a:rPr>
              <a:t>training</a:t>
            </a:r>
            <a:r>
              <a:rPr sz="1200" spc="-35" dirty="0">
                <a:latin typeface="Times New Roman"/>
                <a:cs typeface="Times New Roman"/>
              </a:rPr>
              <a:t> </a:t>
            </a:r>
            <a:r>
              <a:rPr sz="1200" dirty="0">
                <a:latin typeface="Times New Roman"/>
                <a:cs typeface="Times New Roman"/>
              </a:rPr>
              <a:t>to</a:t>
            </a:r>
            <a:r>
              <a:rPr sz="1200" spc="-30" dirty="0">
                <a:latin typeface="Times New Roman"/>
                <a:cs typeface="Times New Roman"/>
              </a:rPr>
              <a:t> </a:t>
            </a:r>
            <a:r>
              <a:rPr sz="1200" dirty="0">
                <a:latin typeface="Times New Roman"/>
                <a:cs typeface="Times New Roman"/>
              </a:rPr>
              <a:t>the  </a:t>
            </a:r>
            <a:r>
              <a:rPr sz="1200" spc="-5" dirty="0">
                <a:latin typeface="Times New Roman"/>
                <a:cs typeface="Times New Roman"/>
              </a:rPr>
              <a:t>distributed workforce.</a:t>
            </a:r>
            <a:endParaRPr sz="1200">
              <a:latin typeface="Times New Roman"/>
              <a:cs typeface="Times New Roman"/>
            </a:endParaRPr>
          </a:p>
          <a:p>
            <a:pPr marL="469265" marR="9525" indent="-228600">
              <a:lnSpc>
                <a:spcPct val="143300"/>
              </a:lnSpc>
              <a:spcBef>
                <a:spcPts val="315"/>
              </a:spcBef>
              <a:buSzPct val="83333"/>
              <a:buFont typeface="Symbol"/>
              <a:buChar char=""/>
              <a:tabLst>
                <a:tab pos="469265" algn="l"/>
                <a:tab pos="469900" algn="l"/>
              </a:tabLst>
            </a:pPr>
            <a:r>
              <a:rPr sz="1200" spc="-5" dirty="0">
                <a:latin typeface="Times New Roman"/>
                <a:cs typeface="Times New Roman"/>
              </a:rPr>
              <a:t>An architecture consulting company </a:t>
            </a:r>
            <a:r>
              <a:rPr sz="1200" dirty="0">
                <a:latin typeface="Times New Roman"/>
                <a:cs typeface="Times New Roman"/>
              </a:rPr>
              <a:t>can </a:t>
            </a:r>
            <a:r>
              <a:rPr sz="1200" spc="-5" dirty="0">
                <a:latin typeface="Times New Roman"/>
                <a:cs typeface="Times New Roman"/>
              </a:rPr>
              <a:t>use AWS </a:t>
            </a:r>
            <a:r>
              <a:rPr sz="1200" dirty="0">
                <a:latin typeface="Times New Roman"/>
                <a:cs typeface="Times New Roman"/>
              </a:rPr>
              <a:t>to </a:t>
            </a:r>
            <a:r>
              <a:rPr sz="1200" spc="-5" dirty="0">
                <a:latin typeface="Times New Roman"/>
                <a:cs typeface="Times New Roman"/>
              </a:rPr>
              <a:t>get </a:t>
            </a:r>
            <a:r>
              <a:rPr sz="1200" dirty="0">
                <a:latin typeface="Times New Roman"/>
                <a:cs typeface="Times New Roman"/>
              </a:rPr>
              <a:t>the high compute </a:t>
            </a:r>
            <a:r>
              <a:rPr sz="1200" spc="-5" dirty="0">
                <a:latin typeface="Times New Roman"/>
                <a:cs typeface="Times New Roman"/>
              </a:rPr>
              <a:t>rendering </a:t>
            </a:r>
            <a:r>
              <a:rPr sz="1200" dirty="0">
                <a:latin typeface="Times New Roman"/>
                <a:cs typeface="Times New Roman"/>
              </a:rPr>
              <a:t>of  </a:t>
            </a:r>
            <a:r>
              <a:rPr sz="1200" spc="-5" dirty="0">
                <a:latin typeface="Times New Roman"/>
                <a:cs typeface="Times New Roman"/>
              </a:rPr>
              <a:t>construction prototype.</a:t>
            </a:r>
            <a:endParaRPr sz="1200">
              <a:latin typeface="Times New Roman"/>
              <a:cs typeface="Times New Roman"/>
            </a:endParaRPr>
          </a:p>
          <a:p>
            <a:pPr marL="469265" marR="5080" indent="-228600">
              <a:lnSpc>
                <a:spcPct val="130000"/>
              </a:lnSpc>
              <a:spcBef>
                <a:spcPts val="994"/>
              </a:spcBef>
              <a:buSzPct val="83333"/>
              <a:buFont typeface="Symbol"/>
              <a:buChar char=""/>
              <a:tabLst>
                <a:tab pos="469265" algn="l"/>
                <a:tab pos="469900" algn="l"/>
              </a:tabLst>
            </a:pPr>
            <a:r>
              <a:rPr sz="1200" spc="-5" dirty="0">
                <a:latin typeface="Times New Roman"/>
                <a:cs typeface="Times New Roman"/>
              </a:rPr>
              <a:t>A </a:t>
            </a:r>
            <a:r>
              <a:rPr sz="1200" dirty="0">
                <a:latin typeface="Times New Roman"/>
                <a:cs typeface="Times New Roman"/>
              </a:rPr>
              <a:t>media </a:t>
            </a:r>
            <a:r>
              <a:rPr sz="1200" spc="-5" dirty="0">
                <a:latin typeface="Times New Roman"/>
                <a:cs typeface="Times New Roman"/>
              </a:rPr>
              <a:t>company can </a:t>
            </a:r>
            <a:r>
              <a:rPr sz="1200" dirty="0">
                <a:latin typeface="Times New Roman"/>
                <a:cs typeface="Times New Roman"/>
              </a:rPr>
              <a:t>use the </a:t>
            </a:r>
            <a:r>
              <a:rPr sz="1200" spc="-5" dirty="0">
                <a:latin typeface="Times New Roman"/>
                <a:cs typeface="Times New Roman"/>
              </a:rPr>
              <a:t>AWS </a:t>
            </a:r>
            <a:r>
              <a:rPr sz="1200" dirty="0">
                <a:latin typeface="Times New Roman"/>
                <a:cs typeface="Times New Roman"/>
              </a:rPr>
              <a:t>to provide </a:t>
            </a:r>
            <a:r>
              <a:rPr sz="1200" spc="-5" dirty="0">
                <a:latin typeface="Times New Roman"/>
                <a:cs typeface="Times New Roman"/>
              </a:rPr>
              <a:t>different </a:t>
            </a:r>
            <a:r>
              <a:rPr sz="1200" dirty="0">
                <a:latin typeface="Times New Roman"/>
                <a:cs typeface="Times New Roman"/>
              </a:rPr>
              <a:t>types </a:t>
            </a:r>
            <a:r>
              <a:rPr sz="1200" spc="5" dirty="0">
                <a:latin typeface="Times New Roman"/>
                <a:cs typeface="Times New Roman"/>
              </a:rPr>
              <a:t>of </a:t>
            </a:r>
            <a:r>
              <a:rPr sz="1200" dirty="0">
                <a:latin typeface="Times New Roman"/>
                <a:cs typeface="Times New Roman"/>
              </a:rPr>
              <a:t>content such </a:t>
            </a:r>
            <a:r>
              <a:rPr sz="1200" spc="-5" dirty="0">
                <a:latin typeface="Times New Roman"/>
                <a:cs typeface="Times New Roman"/>
              </a:rPr>
              <a:t>as ebox </a:t>
            </a:r>
            <a:r>
              <a:rPr sz="1200" dirty="0">
                <a:latin typeface="Times New Roman"/>
                <a:cs typeface="Times New Roman"/>
              </a:rPr>
              <a:t>or  </a:t>
            </a:r>
            <a:r>
              <a:rPr sz="1200" spc="-5" dirty="0">
                <a:latin typeface="Times New Roman"/>
                <a:cs typeface="Times New Roman"/>
              </a:rPr>
              <a:t>audio files </a:t>
            </a:r>
            <a:r>
              <a:rPr sz="1200" dirty="0">
                <a:latin typeface="Times New Roman"/>
                <a:cs typeface="Times New Roman"/>
              </a:rPr>
              <a:t>to the worldwide </a:t>
            </a:r>
            <a:r>
              <a:rPr sz="1200" spc="-5" dirty="0">
                <a:latin typeface="Times New Roman"/>
                <a:cs typeface="Times New Roman"/>
              </a:rPr>
              <a:t>files</a:t>
            </a:r>
            <a:r>
              <a:rPr sz="1200" spc="-5" smtClean="0">
                <a:latin typeface="Times New Roman"/>
                <a:cs typeface="Times New Roman"/>
              </a:rPr>
              <a:t>.</a:t>
            </a:r>
            <a:endParaRPr sz="1200">
              <a:latin typeface="Times New Roman"/>
              <a:cs typeface="Times New Roman"/>
            </a:endParaRPr>
          </a:p>
        </p:txBody>
      </p:sp>
      <p:sp>
        <p:nvSpPr>
          <p:cNvPr id="5" name="object 5"/>
          <p:cNvSpPr txBox="1"/>
          <p:nvPr/>
        </p:nvSpPr>
        <p:spPr>
          <a:xfrm>
            <a:off x="902004" y="6230492"/>
            <a:ext cx="5682615" cy="2502535"/>
          </a:xfrm>
          <a:prstGeom prst="rect">
            <a:avLst/>
          </a:prstGeom>
        </p:spPr>
        <p:txBody>
          <a:bodyPr vert="horz" wrap="square" lIns="0" tIns="13335" rIns="0" bIns="0" rtlCol="0">
            <a:spAutoFit/>
          </a:bodyPr>
          <a:lstStyle/>
          <a:p>
            <a:pPr marL="12700">
              <a:lnSpc>
                <a:spcPct val="100000"/>
              </a:lnSpc>
              <a:spcBef>
                <a:spcPts val="105"/>
              </a:spcBef>
            </a:pPr>
            <a:r>
              <a:rPr sz="1400" b="1" dirty="0">
                <a:latin typeface="Times New Roman"/>
                <a:cs typeface="Times New Roman"/>
              </a:rPr>
              <a:t>Why</a:t>
            </a:r>
            <a:r>
              <a:rPr sz="1400" b="1" spc="-90" dirty="0">
                <a:latin typeface="Times New Roman"/>
                <a:cs typeface="Times New Roman"/>
              </a:rPr>
              <a:t> </a:t>
            </a:r>
            <a:r>
              <a:rPr sz="1400" b="1" spc="-40" dirty="0">
                <a:latin typeface="Times New Roman"/>
                <a:cs typeface="Times New Roman"/>
              </a:rPr>
              <a:t>AWS?</a:t>
            </a:r>
            <a:endParaRPr sz="1400">
              <a:latin typeface="Times New Roman"/>
              <a:cs typeface="Times New Roman"/>
            </a:endParaRPr>
          </a:p>
          <a:p>
            <a:pPr>
              <a:lnSpc>
                <a:spcPct val="100000"/>
              </a:lnSpc>
            </a:pPr>
            <a:endParaRPr sz="2050">
              <a:latin typeface="Times New Roman"/>
              <a:cs typeface="Times New Roman"/>
            </a:endParaRPr>
          </a:p>
          <a:p>
            <a:pPr marL="12700">
              <a:lnSpc>
                <a:spcPct val="100000"/>
              </a:lnSpc>
            </a:pPr>
            <a:r>
              <a:rPr sz="1200" spc="-5" dirty="0">
                <a:latin typeface="Times New Roman"/>
                <a:cs typeface="Times New Roman"/>
              </a:rPr>
              <a:t>There are </a:t>
            </a:r>
            <a:r>
              <a:rPr sz="1200" dirty="0">
                <a:latin typeface="Times New Roman"/>
                <a:cs typeface="Times New Roman"/>
              </a:rPr>
              <a:t>several </a:t>
            </a:r>
            <a:r>
              <a:rPr sz="1200" spc="-5" dirty="0">
                <a:latin typeface="Times New Roman"/>
                <a:cs typeface="Times New Roman"/>
              </a:rPr>
              <a:t>reasons why </a:t>
            </a:r>
            <a:r>
              <a:rPr sz="1200" spc="-35" dirty="0">
                <a:latin typeface="Times New Roman"/>
                <a:cs typeface="Times New Roman"/>
              </a:rPr>
              <a:t>AWS </a:t>
            </a:r>
            <a:r>
              <a:rPr sz="1200" spc="-5" dirty="0">
                <a:latin typeface="Times New Roman"/>
                <a:cs typeface="Times New Roman"/>
              </a:rPr>
              <a:t>has </a:t>
            </a:r>
            <a:r>
              <a:rPr sz="1200" dirty="0">
                <a:latin typeface="Times New Roman"/>
                <a:cs typeface="Times New Roman"/>
              </a:rPr>
              <a:t>become a popular </a:t>
            </a:r>
            <a:r>
              <a:rPr sz="1200" spc="-5" dirty="0">
                <a:latin typeface="Times New Roman"/>
                <a:cs typeface="Times New Roman"/>
              </a:rPr>
              <a:t>choice </a:t>
            </a:r>
            <a:r>
              <a:rPr sz="1200" dirty="0">
                <a:latin typeface="Times New Roman"/>
                <a:cs typeface="Times New Roman"/>
              </a:rPr>
              <a:t>for </a:t>
            </a:r>
            <a:r>
              <a:rPr sz="1200" spc="-5" dirty="0">
                <a:latin typeface="Times New Roman"/>
                <a:cs typeface="Times New Roman"/>
              </a:rPr>
              <a:t>cloud computing:</a:t>
            </a:r>
            <a:endParaRPr sz="1200">
              <a:latin typeface="Times New Roman"/>
              <a:cs typeface="Times New Roman"/>
            </a:endParaRPr>
          </a:p>
          <a:p>
            <a:pPr marL="12700" marR="10160">
              <a:lnSpc>
                <a:spcPct val="143700"/>
              </a:lnSpc>
              <a:spcBef>
                <a:spcPts val="800"/>
              </a:spcBef>
              <a:buAutoNum type="arabicPeriod"/>
              <a:tabLst>
                <a:tab pos="165100" algn="l"/>
              </a:tabLst>
            </a:pPr>
            <a:r>
              <a:rPr sz="1200" spc="-5" dirty="0">
                <a:latin typeface="Times New Roman"/>
                <a:cs typeface="Times New Roman"/>
              </a:rPr>
              <a:t>Broad and Comprehensive Service Offering: </a:t>
            </a:r>
            <a:r>
              <a:rPr sz="1200" spc="-35" dirty="0">
                <a:latin typeface="Times New Roman"/>
                <a:cs typeface="Times New Roman"/>
              </a:rPr>
              <a:t>AWS </a:t>
            </a:r>
            <a:r>
              <a:rPr sz="1200" spc="-5" dirty="0">
                <a:latin typeface="Times New Roman"/>
                <a:cs typeface="Times New Roman"/>
              </a:rPr>
              <a:t>offers </a:t>
            </a:r>
            <a:r>
              <a:rPr sz="1200" dirty="0">
                <a:latin typeface="Times New Roman"/>
                <a:cs typeface="Times New Roman"/>
              </a:rPr>
              <a:t>a </a:t>
            </a:r>
            <a:r>
              <a:rPr sz="1200" spc="-5" dirty="0">
                <a:latin typeface="Times New Roman"/>
                <a:cs typeface="Times New Roman"/>
              </a:rPr>
              <a:t>wide range </a:t>
            </a:r>
            <a:r>
              <a:rPr sz="1200" spc="5" dirty="0">
                <a:latin typeface="Times New Roman"/>
                <a:cs typeface="Times New Roman"/>
              </a:rPr>
              <a:t>of </a:t>
            </a:r>
            <a:r>
              <a:rPr sz="1200" spc="-5" dirty="0">
                <a:latin typeface="Times New Roman"/>
                <a:cs typeface="Times New Roman"/>
              </a:rPr>
              <a:t>services </a:t>
            </a:r>
            <a:r>
              <a:rPr sz="1200" dirty="0">
                <a:latin typeface="Times New Roman"/>
                <a:cs typeface="Times New Roman"/>
              </a:rPr>
              <a:t>to meet  </a:t>
            </a:r>
            <a:r>
              <a:rPr sz="1200" spc="-5" dirty="0">
                <a:latin typeface="Times New Roman"/>
                <a:cs typeface="Times New Roman"/>
              </a:rPr>
              <a:t>various computing </a:t>
            </a:r>
            <a:r>
              <a:rPr sz="1200" dirty="0">
                <a:latin typeface="Times New Roman"/>
                <a:cs typeface="Times New Roman"/>
              </a:rPr>
              <a:t>needs. </a:t>
            </a:r>
            <a:r>
              <a:rPr sz="1200" spc="-5" dirty="0">
                <a:latin typeface="Times New Roman"/>
                <a:cs typeface="Times New Roman"/>
              </a:rPr>
              <a:t>Whether </a:t>
            </a:r>
            <a:r>
              <a:rPr sz="1200" dirty="0">
                <a:latin typeface="Times New Roman"/>
                <a:cs typeface="Times New Roman"/>
              </a:rPr>
              <a:t>you </a:t>
            </a:r>
            <a:r>
              <a:rPr sz="1200" spc="-5" dirty="0">
                <a:latin typeface="Times New Roman"/>
                <a:cs typeface="Times New Roman"/>
              </a:rPr>
              <a:t>require </a:t>
            </a:r>
            <a:r>
              <a:rPr sz="1200" dirty="0">
                <a:latin typeface="Times New Roman"/>
                <a:cs typeface="Times New Roman"/>
              </a:rPr>
              <a:t>computer </a:t>
            </a:r>
            <a:r>
              <a:rPr sz="1200" spc="-15" dirty="0">
                <a:latin typeface="Times New Roman"/>
                <a:cs typeface="Times New Roman"/>
              </a:rPr>
              <a:t>power, </a:t>
            </a:r>
            <a:r>
              <a:rPr sz="1200" spc="-5" dirty="0">
                <a:latin typeface="Times New Roman"/>
                <a:cs typeface="Times New Roman"/>
              </a:rPr>
              <a:t>storage, databases, </a:t>
            </a:r>
            <a:r>
              <a:rPr sz="1200" dirty="0">
                <a:latin typeface="Times New Roman"/>
                <a:cs typeface="Times New Roman"/>
              </a:rPr>
              <a:t>machine  </a:t>
            </a:r>
            <a:r>
              <a:rPr sz="1200" spc="-5" dirty="0">
                <a:latin typeface="Times New Roman"/>
                <a:cs typeface="Times New Roman"/>
              </a:rPr>
              <a:t>learning, analytics, </a:t>
            </a:r>
            <a:r>
              <a:rPr sz="1200" dirty="0">
                <a:latin typeface="Times New Roman"/>
                <a:cs typeface="Times New Roman"/>
              </a:rPr>
              <a:t>networking, or other </a:t>
            </a:r>
            <a:r>
              <a:rPr sz="1200" spc="-5" dirty="0">
                <a:latin typeface="Times New Roman"/>
                <a:cs typeface="Times New Roman"/>
              </a:rPr>
              <a:t>capabilities, </a:t>
            </a:r>
            <a:r>
              <a:rPr sz="1200" spc="-35" dirty="0">
                <a:latin typeface="Times New Roman"/>
                <a:cs typeface="Times New Roman"/>
              </a:rPr>
              <a:t>AWS </a:t>
            </a:r>
            <a:r>
              <a:rPr sz="1200" dirty="0">
                <a:latin typeface="Times New Roman"/>
                <a:cs typeface="Times New Roman"/>
              </a:rPr>
              <a:t>provides a </a:t>
            </a:r>
            <a:r>
              <a:rPr sz="1200" spc="-5" dirty="0">
                <a:latin typeface="Times New Roman"/>
                <a:cs typeface="Times New Roman"/>
              </a:rPr>
              <a:t>comprehensive set </a:t>
            </a:r>
            <a:r>
              <a:rPr sz="1200" spc="5" dirty="0">
                <a:latin typeface="Times New Roman"/>
                <a:cs typeface="Times New Roman"/>
              </a:rPr>
              <a:t>of  </a:t>
            </a:r>
            <a:r>
              <a:rPr sz="1200" spc="-5" dirty="0">
                <a:latin typeface="Times New Roman"/>
                <a:cs typeface="Times New Roman"/>
              </a:rPr>
              <a:t>services </a:t>
            </a:r>
            <a:r>
              <a:rPr sz="1200" dirty="0">
                <a:latin typeface="Times New Roman"/>
                <a:cs typeface="Times New Roman"/>
              </a:rPr>
              <a:t>to fulfill </a:t>
            </a:r>
            <a:r>
              <a:rPr sz="1200" spc="-5" dirty="0">
                <a:latin typeface="Times New Roman"/>
                <a:cs typeface="Times New Roman"/>
              </a:rPr>
              <a:t>these</a:t>
            </a:r>
            <a:r>
              <a:rPr sz="1200" spc="-10" dirty="0">
                <a:latin typeface="Times New Roman"/>
                <a:cs typeface="Times New Roman"/>
              </a:rPr>
              <a:t> </a:t>
            </a:r>
            <a:r>
              <a:rPr sz="1200" dirty="0">
                <a:latin typeface="Times New Roman"/>
                <a:cs typeface="Times New Roman"/>
              </a:rPr>
              <a:t>requirements.</a:t>
            </a:r>
            <a:endParaRPr sz="1200">
              <a:latin typeface="Times New Roman"/>
              <a:cs typeface="Times New Roman"/>
            </a:endParaRPr>
          </a:p>
          <a:p>
            <a:pPr marL="12700" marR="5080">
              <a:lnSpc>
                <a:spcPct val="144200"/>
              </a:lnSpc>
              <a:spcBef>
                <a:spcPts val="790"/>
              </a:spcBef>
              <a:buAutoNum type="arabicPeriod"/>
              <a:tabLst>
                <a:tab pos="165100" algn="l"/>
              </a:tabLst>
            </a:pPr>
            <a:r>
              <a:rPr sz="1200" spc="-5" dirty="0">
                <a:latin typeface="Times New Roman"/>
                <a:cs typeface="Times New Roman"/>
              </a:rPr>
              <a:t>Scalability </a:t>
            </a:r>
            <a:r>
              <a:rPr sz="1200" dirty="0">
                <a:latin typeface="Times New Roman"/>
                <a:cs typeface="Times New Roman"/>
              </a:rPr>
              <a:t>and </a:t>
            </a:r>
            <a:r>
              <a:rPr sz="1200" spc="-5" dirty="0">
                <a:latin typeface="Times New Roman"/>
                <a:cs typeface="Times New Roman"/>
              </a:rPr>
              <a:t>Flexibility: </a:t>
            </a:r>
            <a:r>
              <a:rPr sz="1200" spc="-35" dirty="0">
                <a:latin typeface="Times New Roman"/>
                <a:cs typeface="Times New Roman"/>
              </a:rPr>
              <a:t>AWS </a:t>
            </a:r>
            <a:r>
              <a:rPr sz="1200" spc="-5" dirty="0">
                <a:latin typeface="Times New Roman"/>
                <a:cs typeface="Times New Roman"/>
              </a:rPr>
              <a:t>allows users </a:t>
            </a:r>
            <a:r>
              <a:rPr sz="1200" dirty="0">
                <a:latin typeface="Times New Roman"/>
                <a:cs typeface="Times New Roman"/>
              </a:rPr>
              <a:t>to </a:t>
            </a:r>
            <a:r>
              <a:rPr sz="1200" spc="-5" dirty="0">
                <a:latin typeface="Times New Roman"/>
                <a:cs typeface="Times New Roman"/>
              </a:rPr>
              <a:t>scale their resources </a:t>
            </a:r>
            <a:r>
              <a:rPr sz="1200" dirty="0">
                <a:latin typeface="Times New Roman"/>
                <a:cs typeface="Times New Roman"/>
              </a:rPr>
              <a:t>up or </a:t>
            </a:r>
            <a:r>
              <a:rPr sz="1200" spc="-5" dirty="0">
                <a:latin typeface="Times New Roman"/>
                <a:cs typeface="Times New Roman"/>
              </a:rPr>
              <a:t>down based </a:t>
            </a:r>
            <a:r>
              <a:rPr sz="1200" dirty="0">
                <a:latin typeface="Times New Roman"/>
                <a:cs typeface="Times New Roman"/>
              </a:rPr>
              <a:t>on  </a:t>
            </a:r>
            <a:r>
              <a:rPr sz="1200" spc="-5" dirty="0">
                <a:latin typeface="Times New Roman"/>
                <a:cs typeface="Times New Roman"/>
              </a:rPr>
              <a:t>demand. </a:t>
            </a:r>
            <a:r>
              <a:rPr sz="1200" dirty="0">
                <a:latin typeface="Times New Roman"/>
                <a:cs typeface="Times New Roman"/>
              </a:rPr>
              <a:t>Whether you need to handle a </a:t>
            </a:r>
            <a:r>
              <a:rPr sz="1200" spc="-5" dirty="0">
                <a:latin typeface="Times New Roman"/>
                <a:cs typeface="Times New Roman"/>
              </a:rPr>
              <a:t>sudden surge </a:t>
            </a:r>
            <a:r>
              <a:rPr sz="1200" dirty="0">
                <a:latin typeface="Times New Roman"/>
                <a:cs typeface="Times New Roman"/>
              </a:rPr>
              <a:t>in </a:t>
            </a:r>
            <a:r>
              <a:rPr sz="1200" spc="-5" dirty="0">
                <a:latin typeface="Times New Roman"/>
                <a:cs typeface="Times New Roman"/>
              </a:rPr>
              <a:t>traffic </a:t>
            </a:r>
            <a:r>
              <a:rPr sz="1200" dirty="0">
                <a:latin typeface="Times New Roman"/>
                <a:cs typeface="Times New Roman"/>
              </a:rPr>
              <a:t>or </a:t>
            </a:r>
            <a:r>
              <a:rPr sz="1200" spc="-5" dirty="0">
                <a:latin typeface="Times New Roman"/>
                <a:cs typeface="Times New Roman"/>
              </a:rPr>
              <a:t>want </a:t>
            </a:r>
            <a:r>
              <a:rPr sz="1200" dirty="0">
                <a:latin typeface="Times New Roman"/>
                <a:cs typeface="Times New Roman"/>
              </a:rPr>
              <a:t>to </a:t>
            </a:r>
            <a:r>
              <a:rPr sz="1200" spc="-5" dirty="0">
                <a:latin typeface="Times New Roman"/>
                <a:cs typeface="Times New Roman"/>
              </a:rPr>
              <a:t>reduce costs</a:t>
            </a:r>
            <a:r>
              <a:rPr sz="1200" spc="-35" dirty="0">
                <a:latin typeface="Times New Roman"/>
                <a:cs typeface="Times New Roman"/>
              </a:rPr>
              <a:t> </a:t>
            </a:r>
            <a:r>
              <a:rPr sz="1200" dirty="0">
                <a:latin typeface="Times New Roman"/>
                <a:cs typeface="Times New Roman"/>
              </a:rPr>
              <a:t>during</a:t>
            </a:r>
            <a:endParaRPr sz="1200">
              <a:latin typeface="Times New Roman"/>
              <a:cs typeface="Times New Roman"/>
            </a:endParaRPr>
          </a:p>
        </p:txBody>
      </p:sp>
      <p:sp>
        <p:nvSpPr>
          <p:cNvPr id="6" name="object 6"/>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04" y="436880"/>
            <a:ext cx="5971540" cy="8634730"/>
          </a:xfrm>
          <a:prstGeom prst="rect">
            <a:avLst/>
          </a:prstGeom>
        </p:spPr>
        <p:txBody>
          <a:bodyPr vert="horz" wrap="square" lIns="0" tIns="12700" rIns="0" bIns="0" rtlCol="0">
            <a:spAutoFit/>
          </a:bodyPr>
          <a:lstStyle/>
          <a:p>
            <a:pPr marR="5080" algn="r">
              <a:lnSpc>
                <a:spcPct val="100000"/>
              </a:lnSpc>
              <a:spcBef>
                <a:spcPts val="100"/>
              </a:spcBef>
            </a:pPr>
            <a:r>
              <a:rPr sz="1100" dirty="0">
                <a:latin typeface="Carlito"/>
                <a:cs typeface="Carlito"/>
              </a:rPr>
              <a:t>3</a:t>
            </a:r>
            <a:endParaRPr sz="1100">
              <a:latin typeface="Carlito"/>
              <a:cs typeface="Carlito"/>
            </a:endParaRPr>
          </a:p>
          <a:p>
            <a:pPr>
              <a:lnSpc>
                <a:spcPct val="100000"/>
              </a:lnSpc>
              <a:spcBef>
                <a:spcPts val="45"/>
              </a:spcBef>
            </a:pPr>
            <a:endParaRPr sz="1300">
              <a:latin typeface="Carlito"/>
              <a:cs typeface="Carlito"/>
            </a:endParaRPr>
          </a:p>
          <a:p>
            <a:pPr marL="12700" marR="66040" algn="just">
              <a:lnSpc>
                <a:spcPct val="143300"/>
              </a:lnSpc>
            </a:pPr>
            <a:r>
              <a:rPr sz="1200" spc="-5" dirty="0">
                <a:latin typeface="Times New Roman"/>
                <a:cs typeface="Times New Roman"/>
              </a:rPr>
              <a:t>periods </a:t>
            </a:r>
            <a:r>
              <a:rPr sz="1200" dirty="0">
                <a:latin typeface="Times New Roman"/>
                <a:cs typeface="Times New Roman"/>
              </a:rPr>
              <a:t>of </a:t>
            </a:r>
            <a:r>
              <a:rPr sz="1200" spc="-5" dirty="0">
                <a:latin typeface="Times New Roman"/>
                <a:cs typeface="Times New Roman"/>
              </a:rPr>
              <a:t>lower </a:t>
            </a:r>
            <a:r>
              <a:rPr sz="1200" spc="-10" dirty="0">
                <a:latin typeface="Times New Roman"/>
                <a:cs typeface="Times New Roman"/>
              </a:rPr>
              <a:t>activity, </a:t>
            </a:r>
            <a:r>
              <a:rPr sz="1200" spc="-35" dirty="0">
                <a:latin typeface="Times New Roman"/>
                <a:cs typeface="Times New Roman"/>
              </a:rPr>
              <a:t>AWS </a:t>
            </a:r>
            <a:r>
              <a:rPr sz="1200" spc="-5" dirty="0">
                <a:latin typeface="Times New Roman"/>
                <a:cs typeface="Times New Roman"/>
              </a:rPr>
              <a:t>provides </a:t>
            </a:r>
            <a:r>
              <a:rPr sz="1200" dirty="0">
                <a:latin typeface="Times New Roman"/>
                <a:cs typeface="Times New Roman"/>
              </a:rPr>
              <a:t>the flexibility to </a:t>
            </a:r>
            <a:r>
              <a:rPr sz="1200" spc="-5" dirty="0">
                <a:latin typeface="Times New Roman"/>
                <a:cs typeface="Times New Roman"/>
              </a:rPr>
              <a:t>adjust </a:t>
            </a:r>
            <a:r>
              <a:rPr sz="1200" dirty="0">
                <a:latin typeface="Times New Roman"/>
                <a:cs typeface="Times New Roman"/>
              </a:rPr>
              <a:t>your </a:t>
            </a:r>
            <a:r>
              <a:rPr sz="1200" spc="-5" dirty="0">
                <a:latin typeface="Times New Roman"/>
                <a:cs typeface="Times New Roman"/>
              </a:rPr>
              <a:t>resources </a:t>
            </a:r>
            <a:r>
              <a:rPr sz="1200" spc="-10" dirty="0">
                <a:latin typeface="Times New Roman"/>
                <a:cs typeface="Times New Roman"/>
              </a:rPr>
              <a:t>accordingly. </a:t>
            </a:r>
            <a:r>
              <a:rPr sz="1200" dirty="0">
                <a:latin typeface="Times New Roman"/>
                <a:cs typeface="Times New Roman"/>
              </a:rPr>
              <a:t>This  </a:t>
            </a:r>
            <a:r>
              <a:rPr sz="1200" spc="-5" dirty="0">
                <a:latin typeface="Times New Roman"/>
                <a:cs typeface="Times New Roman"/>
              </a:rPr>
              <a:t>scalability ensures </a:t>
            </a:r>
            <a:r>
              <a:rPr sz="1200" dirty="0">
                <a:latin typeface="Times New Roman"/>
                <a:cs typeface="Times New Roman"/>
              </a:rPr>
              <a:t>that your </a:t>
            </a:r>
            <a:r>
              <a:rPr sz="1200" spc="-5" dirty="0">
                <a:latin typeface="Times New Roman"/>
                <a:cs typeface="Times New Roman"/>
              </a:rPr>
              <a:t>applications can </a:t>
            </a:r>
            <a:r>
              <a:rPr sz="1200" dirty="0">
                <a:latin typeface="Times New Roman"/>
                <a:cs typeface="Times New Roman"/>
              </a:rPr>
              <a:t>handle </a:t>
            </a:r>
            <a:r>
              <a:rPr sz="1200" spc="-5" dirty="0">
                <a:latin typeface="Times New Roman"/>
                <a:cs typeface="Times New Roman"/>
              </a:rPr>
              <a:t>varying workloads</a:t>
            </a:r>
            <a:r>
              <a:rPr sz="1200" spc="60" dirty="0">
                <a:latin typeface="Times New Roman"/>
                <a:cs typeface="Times New Roman"/>
              </a:rPr>
              <a:t> </a:t>
            </a:r>
            <a:r>
              <a:rPr sz="1200" spc="-10" dirty="0">
                <a:latin typeface="Times New Roman"/>
                <a:cs typeface="Times New Roman"/>
              </a:rPr>
              <a:t>effectively.</a:t>
            </a:r>
            <a:endParaRPr sz="1200">
              <a:latin typeface="Times New Roman"/>
              <a:cs typeface="Times New Roman"/>
            </a:endParaRPr>
          </a:p>
          <a:p>
            <a:pPr marL="12700" marR="60960" algn="just">
              <a:lnSpc>
                <a:spcPct val="143800"/>
              </a:lnSpc>
              <a:spcBef>
                <a:spcPts val="810"/>
              </a:spcBef>
              <a:buAutoNum type="arabicPeriod" startAt="3"/>
              <a:tabLst>
                <a:tab pos="165100" algn="l"/>
              </a:tabLst>
            </a:pPr>
            <a:r>
              <a:rPr sz="1200" spc="-5" dirty="0">
                <a:latin typeface="Times New Roman"/>
                <a:cs typeface="Times New Roman"/>
              </a:rPr>
              <a:t>Global Infrastructure: </a:t>
            </a:r>
            <a:r>
              <a:rPr sz="1200" spc="-35" dirty="0">
                <a:latin typeface="Times New Roman"/>
                <a:cs typeface="Times New Roman"/>
              </a:rPr>
              <a:t>AWS </a:t>
            </a:r>
            <a:r>
              <a:rPr sz="1200" spc="-5" dirty="0">
                <a:latin typeface="Times New Roman"/>
                <a:cs typeface="Times New Roman"/>
              </a:rPr>
              <a:t>has </a:t>
            </a:r>
            <a:r>
              <a:rPr sz="1200" dirty="0">
                <a:latin typeface="Times New Roman"/>
                <a:cs typeface="Times New Roman"/>
              </a:rPr>
              <a:t>a </a:t>
            </a:r>
            <a:r>
              <a:rPr sz="1200" spc="-5" dirty="0">
                <a:latin typeface="Times New Roman"/>
                <a:cs typeface="Times New Roman"/>
              </a:rPr>
              <a:t>vast global infrastructure comprising </a:t>
            </a:r>
            <a:r>
              <a:rPr sz="1200" dirty="0">
                <a:latin typeface="Times New Roman"/>
                <a:cs typeface="Times New Roman"/>
              </a:rPr>
              <a:t>numerous </a:t>
            </a:r>
            <a:r>
              <a:rPr sz="1200" spc="-5" dirty="0">
                <a:latin typeface="Times New Roman"/>
                <a:cs typeface="Times New Roman"/>
              </a:rPr>
              <a:t>data centers  and availability zones spread </a:t>
            </a:r>
            <a:r>
              <a:rPr sz="1200" dirty="0">
                <a:latin typeface="Times New Roman"/>
                <a:cs typeface="Times New Roman"/>
              </a:rPr>
              <a:t>across </a:t>
            </a:r>
            <a:r>
              <a:rPr sz="1200" spc="-5" dirty="0">
                <a:latin typeface="Times New Roman"/>
                <a:cs typeface="Times New Roman"/>
              </a:rPr>
              <a:t>different </a:t>
            </a:r>
            <a:r>
              <a:rPr sz="1200" dirty="0">
                <a:latin typeface="Times New Roman"/>
                <a:cs typeface="Times New Roman"/>
              </a:rPr>
              <a:t>regions. This </a:t>
            </a:r>
            <a:r>
              <a:rPr sz="1200" spc="-5" dirty="0">
                <a:latin typeface="Times New Roman"/>
                <a:cs typeface="Times New Roman"/>
              </a:rPr>
              <a:t>infrastructure </a:t>
            </a:r>
            <a:r>
              <a:rPr sz="1200" dirty="0">
                <a:latin typeface="Times New Roman"/>
                <a:cs typeface="Times New Roman"/>
              </a:rPr>
              <a:t>enables </a:t>
            </a:r>
            <a:r>
              <a:rPr sz="1200" spc="-5" dirty="0">
                <a:latin typeface="Times New Roman"/>
                <a:cs typeface="Times New Roman"/>
              </a:rPr>
              <a:t>users </a:t>
            </a:r>
            <a:r>
              <a:rPr sz="1200" dirty="0">
                <a:latin typeface="Times New Roman"/>
                <a:cs typeface="Times New Roman"/>
              </a:rPr>
              <a:t>to deploy  their </a:t>
            </a:r>
            <a:r>
              <a:rPr sz="1200" spc="-5" dirty="0">
                <a:latin typeface="Times New Roman"/>
                <a:cs typeface="Times New Roman"/>
              </a:rPr>
              <a:t>applications and services closer </a:t>
            </a:r>
            <a:r>
              <a:rPr sz="1200" dirty="0">
                <a:latin typeface="Times New Roman"/>
                <a:cs typeface="Times New Roman"/>
              </a:rPr>
              <a:t>to </a:t>
            </a:r>
            <a:r>
              <a:rPr sz="1200" spc="-5" dirty="0">
                <a:latin typeface="Times New Roman"/>
                <a:cs typeface="Times New Roman"/>
              </a:rPr>
              <a:t>their target audience, resulting </a:t>
            </a:r>
            <a:r>
              <a:rPr sz="1200" dirty="0">
                <a:latin typeface="Times New Roman"/>
                <a:cs typeface="Times New Roman"/>
              </a:rPr>
              <a:t>in </a:t>
            </a:r>
            <a:r>
              <a:rPr sz="1200" spc="-5" dirty="0">
                <a:latin typeface="Times New Roman"/>
                <a:cs typeface="Times New Roman"/>
              </a:rPr>
              <a:t>reduced </a:t>
            </a:r>
            <a:r>
              <a:rPr sz="1200" dirty="0">
                <a:latin typeface="Times New Roman"/>
                <a:cs typeface="Times New Roman"/>
              </a:rPr>
              <a:t>latency</a:t>
            </a:r>
            <a:r>
              <a:rPr sz="1200" spc="125" dirty="0">
                <a:latin typeface="Times New Roman"/>
                <a:cs typeface="Times New Roman"/>
              </a:rPr>
              <a:t> </a:t>
            </a:r>
            <a:r>
              <a:rPr sz="1200" spc="-5" dirty="0">
                <a:latin typeface="Times New Roman"/>
                <a:cs typeface="Times New Roman"/>
              </a:rPr>
              <a:t>and</a:t>
            </a:r>
            <a:endParaRPr sz="1200">
              <a:latin typeface="Times New Roman"/>
              <a:cs typeface="Times New Roman"/>
            </a:endParaRPr>
          </a:p>
          <a:p>
            <a:pPr marL="12700" algn="just">
              <a:lnSpc>
                <a:spcPct val="100000"/>
              </a:lnSpc>
              <a:spcBef>
                <a:spcPts val="625"/>
              </a:spcBef>
            </a:pPr>
            <a:r>
              <a:rPr sz="1200" spc="-5" dirty="0">
                <a:latin typeface="Times New Roman"/>
                <a:cs typeface="Times New Roman"/>
              </a:rPr>
              <a:t>improved performance.</a:t>
            </a:r>
            <a:endParaRPr sz="1200">
              <a:latin typeface="Times New Roman"/>
              <a:cs typeface="Times New Roman"/>
            </a:endParaRPr>
          </a:p>
          <a:p>
            <a:pPr marL="12700" marR="240029">
              <a:lnSpc>
                <a:spcPct val="144200"/>
              </a:lnSpc>
              <a:spcBef>
                <a:spcPts val="790"/>
              </a:spcBef>
              <a:buAutoNum type="arabicPeriod" startAt="4"/>
              <a:tabLst>
                <a:tab pos="165100" algn="l"/>
              </a:tabLst>
            </a:pPr>
            <a:r>
              <a:rPr sz="1200" spc="-5" dirty="0">
                <a:latin typeface="Times New Roman"/>
                <a:cs typeface="Times New Roman"/>
              </a:rPr>
              <a:t>Reliability and </a:t>
            </a:r>
            <a:r>
              <a:rPr sz="1200" spc="-10" dirty="0">
                <a:latin typeface="Times New Roman"/>
                <a:cs typeface="Times New Roman"/>
              </a:rPr>
              <a:t>Availability: </a:t>
            </a:r>
            <a:r>
              <a:rPr sz="1200" spc="-35" dirty="0">
                <a:latin typeface="Times New Roman"/>
                <a:cs typeface="Times New Roman"/>
              </a:rPr>
              <a:t>AWS </a:t>
            </a:r>
            <a:r>
              <a:rPr sz="1200" spc="-5" dirty="0">
                <a:latin typeface="Times New Roman"/>
                <a:cs typeface="Times New Roman"/>
              </a:rPr>
              <a:t>has </a:t>
            </a:r>
            <a:r>
              <a:rPr sz="1200" dirty="0">
                <a:latin typeface="Times New Roman"/>
                <a:cs typeface="Times New Roman"/>
              </a:rPr>
              <a:t>built a </a:t>
            </a:r>
            <a:r>
              <a:rPr sz="1200" spc="-5" dirty="0">
                <a:latin typeface="Times New Roman"/>
                <a:cs typeface="Times New Roman"/>
              </a:rPr>
              <a:t>reputation </a:t>
            </a:r>
            <a:r>
              <a:rPr sz="1200" dirty="0">
                <a:latin typeface="Times New Roman"/>
                <a:cs typeface="Times New Roman"/>
              </a:rPr>
              <a:t>for </a:t>
            </a:r>
            <a:r>
              <a:rPr sz="1200" spc="-5" dirty="0">
                <a:latin typeface="Times New Roman"/>
                <a:cs typeface="Times New Roman"/>
              </a:rPr>
              <a:t>providing </a:t>
            </a:r>
            <a:r>
              <a:rPr sz="1200" dirty="0">
                <a:latin typeface="Times New Roman"/>
                <a:cs typeface="Times New Roman"/>
              </a:rPr>
              <a:t>highly </a:t>
            </a:r>
            <a:r>
              <a:rPr sz="1200" spc="-5" dirty="0">
                <a:latin typeface="Times New Roman"/>
                <a:cs typeface="Times New Roman"/>
              </a:rPr>
              <a:t>reliable and  available services. </a:t>
            </a:r>
            <a:r>
              <a:rPr sz="1200" spc="-15" dirty="0">
                <a:latin typeface="Times New Roman"/>
                <a:cs typeface="Times New Roman"/>
              </a:rPr>
              <a:t>With </a:t>
            </a:r>
            <a:r>
              <a:rPr sz="1200" dirty="0">
                <a:latin typeface="Times New Roman"/>
                <a:cs typeface="Times New Roman"/>
              </a:rPr>
              <a:t>its multiple </a:t>
            </a:r>
            <a:r>
              <a:rPr sz="1200" spc="-5" dirty="0">
                <a:latin typeface="Times New Roman"/>
                <a:cs typeface="Times New Roman"/>
              </a:rPr>
              <a:t>availability zones and data replication mechanisms,</a:t>
            </a:r>
            <a:r>
              <a:rPr sz="1200" spc="65" dirty="0">
                <a:latin typeface="Times New Roman"/>
                <a:cs typeface="Times New Roman"/>
              </a:rPr>
              <a:t> </a:t>
            </a:r>
            <a:r>
              <a:rPr sz="1200" spc="-35" dirty="0">
                <a:latin typeface="Times New Roman"/>
                <a:cs typeface="Times New Roman"/>
              </a:rPr>
              <a:t>AWS</a:t>
            </a:r>
            <a:endParaRPr sz="1200">
              <a:latin typeface="Times New Roman"/>
              <a:cs typeface="Times New Roman"/>
            </a:endParaRPr>
          </a:p>
          <a:p>
            <a:pPr marL="12700">
              <a:lnSpc>
                <a:spcPct val="100000"/>
              </a:lnSpc>
              <a:spcBef>
                <a:spcPts val="630"/>
              </a:spcBef>
            </a:pPr>
            <a:r>
              <a:rPr sz="1200" spc="-5" dirty="0">
                <a:latin typeface="Times New Roman"/>
                <a:cs typeface="Times New Roman"/>
              </a:rPr>
              <a:t>ensures </a:t>
            </a:r>
            <a:r>
              <a:rPr sz="1200" dirty="0">
                <a:latin typeface="Times New Roman"/>
                <a:cs typeface="Times New Roman"/>
              </a:rPr>
              <a:t>that your </a:t>
            </a:r>
            <a:r>
              <a:rPr sz="1200" spc="-5" dirty="0">
                <a:latin typeface="Times New Roman"/>
                <a:cs typeface="Times New Roman"/>
              </a:rPr>
              <a:t>applications and data remain accessible even </a:t>
            </a:r>
            <a:r>
              <a:rPr sz="1200" dirty="0">
                <a:latin typeface="Times New Roman"/>
                <a:cs typeface="Times New Roman"/>
              </a:rPr>
              <a:t>in the </a:t>
            </a:r>
            <a:r>
              <a:rPr sz="1200" spc="-5" dirty="0">
                <a:latin typeface="Times New Roman"/>
                <a:cs typeface="Times New Roman"/>
              </a:rPr>
              <a:t>face </a:t>
            </a:r>
            <a:r>
              <a:rPr sz="1200" spc="5" dirty="0">
                <a:latin typeface="Times New Roman"/>
                <a:cs typeface="Times New Roman"/>
              </a:rPr>
              <a:t>of </a:t>
            </a:r>
            <a:r>
              <a:rPr sz="1200" spc="-5" dirty="0">
                <a:latin typeface="Times New Roman"/>
                <a:cs typeface="Times New Roman"/>
              </a:rPr>
              <a:t>hardware failures</a:t>
            </a:r>
            <a:r>
              <a:rPr sz="1200" spc="130" dirty="0">
                <a:latin typeface="Times New Roman"/>
                <a:cs typeface="Times New Roman"/>
              </a:rPr>
              <a:t> </a:t>
            </a:r>
            <a:r>
              <a:rPr sz="1200" dirty="0">
                <a:latin typeface="Times New Roman"/>
                <a:cs typeface="Times New Roman"/>
              </a:rPr>
              <a:t>or</a:t>
            </a:r>
            <a:endParaRPr sz="1200">
              <a:latin typeface="Times New Roman"/>
              <a:cs typeface="Times New Roman"/>
            </a:endParaRPr>
          </a:p>
          <a:p>
            <a:pPr marL="12700" marR="54610">
              <a:lnSpc>
                <a:spcPct val="143300"/>
              </a:lnSpc>
              <a:spcBef>
                <a:spcPts val="10"/>
              </a:spcBef>
            </a:pPr>
            <a:r>
              <a:rPr sz="1200" spc="-5" dirty="0">
                <a:latin typeface="Times New Roman"/>
                <a:cs typeface="Times New Roman"/>
              </a:rPr>
              <a:t>natural disasters. Service Level Agreements (SLAs) guarantee </a:t>
            </a:r>
            <a:r>
              <a:rPr sz="1200" dirty="0">
                <a:latin typeface="Times New Roman"/>
                <a:cs typeface="Times New Roman"/>
              </a:rPr>
              <a:t>a </a:t>
            </a:r>
            <a:r>
              <a:rPr sz="1200" spc="-5" dirty="0">
                <a:latin typeface="Times New Roman"/>
                <a:cs typeface="Times New Roman"/>
              </a:rPr>
              <a:t>certain </a:t>
            </a:r>
            <a:r>
              <a:rPr sz="1200" dirty="0">
                <a:latin typeface="Times New Roman"/>
                <a:cs typeface="Times New Roman"/>
              </a:rPr>
              <a:t>level of uptime </a:t>
            </a:r>
            <a:r>
              <a:rPr sz="1200" spc="-5" dirty="0">
                <a:latin typeface="Times New Roman"/>
                <a:cs typeface="Times New Roman"/>
              </a:rPr>
              <a:t>for many  </a:t>
            </a:r>
            <a:r>
              <a:rPr sz="1200" spc="-35" dirty="0">
                <a:latin typeface="Times New Roman"/>
                <a:cs typeface="Times New Roman"/>
              </a:rPr>
              <a:t>AWS</a:t>
            </a:r>
            <a:r>
              <a:rPr sz="1200" spc="-5" dirty="0">
                <a:latin typeface="Times New Roman"/>
                <a:cs typeface="Times New Roman"/>
              </a:rPr>
              <a:t> services.</a:t>
            </a:r>
            <a:endParaRPr sz="1200">
              <a:latin typeface="Times New Roman"/>
              <a:cs typeface="Times New Roman"/>
            </a:endParaRPr>
          </a:p>
          <a:p>
            <a:pPr marL="12700" marR="234315">
              <a:lnSpc>
                <a:spcPct val="143800"/>
              </a:lnSpc>
              <a:spcBef>
                <a:spcPts val="800"/>
              </a:spcBef>
              <a:buAutoNum type="arabicPeriod" startAt="5"/>
              <a:tabLst>
                <a:tab pos="165100" algn="l"/>
              </a:tabLst>
            </a:pPr>
            <a:r>
              <a:rPr sz="1200" spc="-5" dirty="0">
                <a:latin typeface="Times New Roman"/>
                <a:cs typeface="Times New Roman"/>
              </a:rPr>
              <a:t>Security: </a:t>
            </a:r>
            <a:r>
              <a:rPr sz="1200" spc="-35" dirty="0">
                <a:latin typeface="Times New Roman"/>
                <a:cs typeface="Times New Roman"/>
              </a:rPr>
              <a:t>AWS </a:t>
            </a:r>
            <a:r>
              <a:rPr sz="1200" spc="-5" dirty="0">
                <a:latin typeface="Times New Roman"/>
                <a:cs typeface="Times New Roman"/>
              </a:rPr>
              <a:t>places </a:t>
            </a:r>
            <a:r>
              <a:rPr sz="1200" dirty="0">
                <a:latin typeface="Times New Roman"/>
                <a:cs typeface="Times New Roman"/>
              </a:rPr>
              <a:t>a </a:t>
            </a:r>
            <a:r>
              <a:rPr sz="1200" spc="-5" dirty="0">
                <a:latin typeface="Times New Roman"/>
                <a:cs typeface="Times New Roman"/>
              </a:rPr>
              <a:t>strong emphasis </a:t>
            </a:r>
            <a:r>
              <a:rPr sz="1200" dirty="0">
                <a:latin typeface="Times New Roman"/>
                <a:cs typeface="Times New Roman"/>
              </a:rPr>
              <a:t>on </a:t>
            </a:r>
            <a:r>
              <a:rPr sz="1200" spc="-10" dirty="0">
                <a:latin typeface="Times New Roman"/>
                <a:cs typeface="Times New Roman"/>
              </a:rPr>
              <a:t>security. </a:t>
            </a:r>
            <a:r>
              <a:rPr sz="1200" dirty="0">
                <a:latin typeface="Times New Roman"/>
                <a:cs typeface="Times New Roman"/>
              </a:rPr>
              <a:t>It </a:t>
            </a:r>
            <a:r>
              <a:rPr sz="1200" spc="-5" dirty="0">
                <a:latin typeface="Times New Roman"/>
                <a:cs typeface="Times New Roman"/>
              </a:rPr>
              <a:t>provides </a:t>
            </a:r>
            <a:r>
              <a:rPr sz="1200" dirty="0">
                <a:latin typeface="Times New Roman"/>
                <a:cs typeface="Times New Roman"/>
              </a:rPr>
              <a:t>a </a:t>
            </a:r>
            <a:r>
              <a:rPr sz="1200" spc="-5" dirty="0">
                <a:latin typeface="Times New Roman"/>
                <a:cs typeface="Times New Roman"/>
              </a:rPr>
              <a:t>wide </a:t>
            </a:r>
            <a:r>
              <a:rPr sz="1200" dirty="0">
                <a:latin typeface="Times New Roman"/>
                <a:cs typeface="Times New Roman"/>
              </a:rPr>
              <a:t>range of </a:t>
            </a:r>
            <a:r>
              <a:rPr sz="1200" spc="-5" dirty="0">
                <a:latin typeface="Times New Roman"/>
                <a:cs typeface="Times New Roman"/>
              </a:rPr>
              <a:t>security  features and </a:t>
            </a:r>
            <a:r>
              <a:rPr sz="1200" dirty="0">
                <a:latin typeface="Times New Roman"/>
                <a:cs typeface="Times New Roman"/>
              </a:rPr>
              <a:t>tools to </a:t>
            </a:r>
            <a:r>
              <a:rPr sz="1200" spc="-5" dirty="0">
                <a:latin typeface="Times New Roman"/>
                <a:cs typeface="Times New Roman"/>
              </a:rPr>
              <a:t>help users protect their applications and data. </a:t>
            </a:r>
            <a:r>
              <a:rPr sz="1200" dirty="0">
                <a:latin typeface="Times New Roman"/>
                <a:cs typeface="Times New Roman"/>
              </a:rPr>
              <a:t>This includes </a:t>
            </a:r>
            <a:r>
              <a:rPr sz="1200" spc="-5" dirty="0">
                <a:latin typeface="Times New Roman"/>
                <a:cs typeface="Times New Roman"/>
              </a:rPr>
              <a:t>encryption  </a:t>
            </a:r>
            <a:r>
              <a:rPr sz="1200" dirty="0">
                <a:latin typeface="Times New Roman"/>
                <a:cs typeface="Times New Roman"/>
              </a:rPr>
              <a:t>options, </a:t>
            </a:r>
            <a:r>
              <a:rPr sz="1200" spc="-5" dirty="0">
                <a:latin typeface="Times New Roman"/>
                <a:cs typeface="Times New Roman"/>
              </a:rPr>
              <a:t>network security controls, identity </a:t>
            </a:r>
            <a:r>
              <a:rPr sz="1200" dirty="0">
                <a:latin typeface="Times New Roman"/>
                <a:cs typeface="Times New Roman"/>
              </a:rPr>
              <a:t>and </a:t>
            </a:r>
            <a:r>
              <a:rPr sz="1200" spc="-5" dirty="0">
                <a:latin typeface="Times New Roman"/>
                <a:cs typeface="Times New Roman"/>
              </a:rPr>
              <a:t>access </a:t>
            </a:r>
            <a:r>
              <a:rPr sz="1200" dirty="0">
                <a:latin typeface="Times New Roman"/>
                <a:cs typeface="Times New Roman"/>
              </a:rPr>
              <a:t>management, </a:t>
            </a:r>
            <a:r>
              <a:rPr sz="1200" spc="-5" dirty="0">
                <a:latin typeface="Times New Roman"/>
                <a:cs typeface="Times New Roman"/>
              </a:rPr>
              <a:t>and compliance  certifications. </a:t>
            </a:r>
            <a:r>
              <a:rPr sz="1200" spc="-35" dirty="0">
                <a:latin typeface="Times New Roman"/>
                <a:cs typeface="Times New Roman"/>
              </a:rPr>
              <a:t>AWS </a:t>
            </a:r>
            <a:r>
              <a:rPr sz="1200" dirty="0">
                <a:latin typeface="Times New Roman"/>
                <a:cs typeface="Times New Roman"/>
              </a:rPr>
              <a:t>adheres to industry </a:t>
            </a:r>
            <a:r>
              <a:rPr sz="1200" spc="-5" dirty="0">
                <a:latin typeface="Times New Roman"/>
                <a:cs typeface="Times New Roman"/>
              </a:rPr>
              <a:t>best practices </a:t>
            </a:r>
            <a:r>
              <a:rPr sz="1200" dirty="0">
                <a:latin typeface="Times New Roman"/>
                <a:cs typeface="Times New Roman"/>
              </a:rPr>
              <a:t>to </a:t>
            </a:r>
            <a:r>
              <a:rPr sz="1200" spc="-5" dirty="0">
                <a:latin typeface="Times New Roman"/>
                <a:cs typeface="Times New Roman"/>
              </a:rPr>
              <a:t>maintain </a:t>
            </a:r>
            <a:r>
              <a:rPr sz="1200" dirty="0">
                <a:latin typeface="Times New Roman"/>
                <a:cs typeface="Times New Roman"/>
              </a:rPr>
              <a:t>a </a:t>
            </a:r>
            <a:r>
              <a:rPr sz="1200" spc="-5" dirty="0">
                <a:latin typeface="Times New Roman"/>
                <a:cs typeface="Times New Roman"/>
              </a:rPr>
              <a:t>secure environment </a:t>
            </a:r>
            <a:r>
              <a:rPr sz="1200" dirty="0">
                <a:latin typeface="Times New Roman"/>
                <a:cs typeface="Times New Roman"/>
              </a:rPr>
              <a:t>for its  </a:t>
            </a:r>
            <a:r>
              <a:rPr sz="1200" spc="-5" dirty="0">
                <a:latin typeface="Times New Roman"/>
                <a:cs typeface="Times New Roman"/>
              </a:rPr>
              <a:t>customers.</a:t>
            </a:r>
            <a:endParaRPr sz="1200">
              <a:latin typeface="Times New Roman"/>
              <a:cs typeface="Times New Roman"/>
            </a:endParaRPr>
          </a:p>
          <a:p>
            <a:pPr marL="12700" marR="97790">
              <a:lnSpc>
                <a:spcPct val="143700"/>
              </a:lnSpc>
              <a:spcBef>
                <a:spcPts val="795"/>
              </a:spcBef>
              <a:buAutoNum type="arabicPeriod" startAt="5"/>
              <a:tabLst>
                <a:tab pos="165100" algn="l"/>
              </a:tabLst>
            </a:pPr>
            <a:r>
              <a:rPr sz="1200" spc="-5" dirty="0">
                <a:latin typeface="Times New Roman"/>
                <a:cs typeface="Times New Roman"/>
              </a:rPr>
              <a:t>Integration and Ecosystem: </a:t>
            </a:r>
            <a:r>
              <a:rPr sz="1200" spc="-35" dirty="0">
                <a:latin typeface="Times New Roman"/>
                <a:cs typeface="Times New Roman"/>
              </a:rPr>
              <a:t>AWS </a:t>
            </a:r>
            <a:r>
              <a:rPr sz="1200" spc="-5" dirty="0">
                <a:latin typeface="Times New Roman"/>
                <a:cs typeface="Times New Roman"/>
              </a:rPr>
              <a:t>integrates </a:t>
            </a:r>
            <a:r>
              <a:rPr sz="1200" dirty="0">
                <a:latin typeface="Times New Roman"/>
                <a:cs typeface="Times New Roman"/>
              </a:rPr>
              <a:t>well </a:t>
            </a:r>
            <a:r>
              <a:rPr sz="1200" spc="-5" dirty="0">
                <a:latin typeface="Times New Roman"/>
                <a:cs typeface="Times New Roman"/>
              </a:rPr>
              <a:t>with various </a:t>
            </a:r>
            <a:r>
              <a:rPr sz="1200" dirty="0">
                <a:latin typeface="Times New Roman"/>
                <a:cs typeface="Times New Roman"/>
              </a:rPr>
              <a:t>third-party </a:t>
            </a:r>
            <a:r>
              <a:rPr sz="1200" spc="-5" dirty="0">
                <a:latin typeface="Times New Roman"/>
                <a:cs typeface="Times New Roman"/>
              </a:rPr>
              <a:t>tools, technologies,  and services. </a:t>
            </a:r>
            <a:r>
              <a:rPr sz="1200" dirty="0">
                <a:latin typeface="Times New Roman"/>
                <a:cs typeface="Times New Roman"/>
              </a:rPr>
              <a:t>It </a:t>
            </a:r>
            <a:r>
              <a:rPr sz="1200" spc="-5" dirty="0">
                <a:latin typeface="Times New Roman"/>
                <a:cs typeface="Times New Roman"/>
              </a:rPr>
              <a:t>offers </a:t>
            </a:r>
            <a:r>
              <a:rPr sz="1200" dirty="0">
                <a:latin typeface="Times New Roman"/>
                <a:cs typeface="Times New Roman"/>
              </a:rPr>
              <a:t>extensive </a:t>
            </a:r>
            <a:r>
              <a:rPr sz="1200" spc="-5" dirty="0">
                <a:latin typeface="Times New Roman"/>
                <a:cs typeface="Times New Roman"/>
              </a:rPr>
              <a:t>APIs and SDKs, making </a:t>
            </a:r>
            <a:r>
              <a:rPr sz="1200" dirty="0">
                <a:latin typeface="Times New Roman"/>
                <a:cs typeface="Times New Roman"/>
              </a:rPr>
              <a:t>it </a:t>
            </a:r>
            <a:r>
              <a:rPr sz="1200" spc="-5" dirty="0">
                <a:latin typeface="Times New Roman"/>
                <a:cs typeface="Times New Roman"/>
              </a:rPr>
              <a:t>easier </a:t>
            </a:r>
            <a:r>
              <a:rPr sz="1200" dirty="0">
                <a:latin typeface="Times New Roman"/>
                <a:cs typeface="Times New Roman"/>
              </a:rPr>
              <a:t>to </a:t>
            </a:r>
            <a:r>
              <a:rPr sz="1200" spc="-5" dirty="0">
                <a:latin typeface="Times New Roman"/>
                <a:cs typeface="Times New Roman"/>
              </a:rPr>
              <a:t>integrate </a:t>
            </a:r>
            <a:r>
              <a:rPr sz="1200" spc="-35" dirty="0">
                <a:latin typeface="Times New Roman"/>
                <a:cs typeface="Times New Roman"/>
              </a:rPr>
              <a:t>AWS </a:t>
            </a:r>
            <a:r>
              <a:rPr sz="1200" spc="-5" dirty="0">
                <a:latin typeface="Times New Roman"/>
                <a:cs typeface="Times New Roman"/>
              </a:rPr>
              <a:t>services </a:t>
            </a:r>
            <a:r>
              <a:rPr sz="1200" dirty="0">
                <a:latin typeface="Times New Roman"/>
                <a:cs typeface="Times New Roman"/>
              </a:rPr>
              <a:t>into  </a:t>
            </a:r>
            <a:r>
              <a:rPr sz="1200" spc="-5" dirty="0">
                <a:latin typeface="Times New Roman"/>
                <a:cs typeface="Times New Roman"/>
              </a:rPr>
              <a:t>existing applications </a:t>
            </a:r>
            <a:r>
              <a:rPr sz="1200" dirty="0">
                <a:latin typeface="Times New Roman"/>
                <a:cs typeface="Times New Roman"/>
              </a:rPr>
              <a:t>or build new </a:t>
            </a:r>
            <a:r>
              <a:rPr sz="1200" spc="-5" dirty="0">
                <a:latin typeface="Times New Roman"/>
                <a:cs typeface="Times New Roman"/>
              </a:rPr>
              <a:t>solutions from scratch. </a:t>
            </a:r>
            <a:r>
              <a:rPr sz="1200" dirty="0">
                <a:latin typeface="Times New Roman"/>
                <a:cs typeface="Times New Roman"/>
              </a:rPr>
              <a:t>The </a:t>
            </a:r>
            <a:r>
              <a:rPr sz="1200" spc="-35" dirty="0">
                <a:latin typeface="Times New Roman"/>
                <a:cs typeface="Times New Roman"/>
              </a:rPr>
              <a:t>AWS </a:t>
            </a:r>
            <a:r>
              <a:rPr sz="1200" dirty="0">
                <a:latin typeface="Times New Roman"/>
                <a:cs typeface="Times New Roman"/>
              </a:rPr>
              <a:t>ecosystem also </a:t>
            </a:r>
            <a:r>
              <a:rPr sz="1200" spc="-5" dirty="0">
                <a:latin typeface="Times New Roman"/>
                <a:cs typeface="Times New Roman"/>
              </a:rPr>
              <a:t>includes </a:t>
            </a:r>
            <a:r>
              <a:rPr sz="1200" dirty="0">
                <a:latin typeface="Times New Roman"/>
                <a:cs typeface="Times New Roman"/>
              </a:rPr>
              <a:t>a  </a:t>
            </a:r>
            <a:r>
              <a:rPr sz="1200" spc="-5" dirty="0">
                <a:latin typeface="Times New Roman"/>
                <a:cs typeface="Times New Roman"/>
              </a:rPr>
              <a:t>vibrant </a:t>
            </a:r>
            <a:r>
              <a:rPr sz="1200" spc="-10" dirty="0">
                <a:latin typeface="Times New Roman"/>
                <a:cs typeface="Times New Roman"/>
              </a:rPr>
              <a:t>community, </a:t>
            </a:r>
            <a:r>
              <a:rPr sz="1200" spc="-5" dirty="0">
                <a:latin typeface="Times New Roman"/>
                <a:cs typeface="Times New Roman"/>
              </a:rPr>
              <a:t>documentation, training resources, and support services, facilitating  development and</a:t>
            </a:r>
            <a:r>
              <a:rPr sz="1200" spc="5" dirty="0">
                <a:latin typeface="Times New Roman"/>
                <a:cs typeface="Times New Roman"/>
              </a:rPr>
              <a:t> </a:t>
            </a:r>
            <a:r>
              <a:rPr sz="1200" spc="-5" dirty="0">
                <a:latin typeface="Times New Roman"/>
                <a:cs typeface="Times New Roman"/>
              </a:rPr>
              <a:t>troubleshooting.</a:t>
            </a:r>
            <a:endParaRPr sz="1200">
              <a:latin typeface="Times New Roman"/>
              <a:cs typeface="Times New Roman"/>
            </a:endParaRPr>
          </a:p>
          <a:p>
            <a:pPr marL="12700" marR="9525">
              <a:lnSpc>
                <a:spcPct val="143400"/>
              </a:lnSpc>
              <a:spcBef>
                <a:spcPts val="815"/>
              </a:spcBef>
              <a:buAutoNum type="arabicPeriod" startAt="5"/>
              <a:tabLst>
                <a:tab pos="165100" algn="l"/>
              </a:tabLst>
            </a:pPr>
            <a:r>
              <a:rPr sz="1200" spc="-5" dirty="0">
                <a:latin typeface="Times New Roman"/>
                <a:cs typeface="Times New Roman"/>
              </a:rPr>
              <a:t>Cost-Effectiveness: </a:t>
            </a:r>
            <a:r>
              <a:rPr sz="1200" spc="-35" dirty="0">
                <a:latin typeface="Times New Roman"/>
                <a:cs typeface="Times New Roman"/>
              </a:rPr>
              <a:t>AWS </a:t>
            </a:r>
            <a:r>
              <a:rPr sz="1200" dirty="0">
                <a:latin typeface="Times New Roman"/>
                <a:cs typeface="Times New Roman"/>
              </a:rPr>
              <a:t>follows a pay-as-you-go </a:t>
            </a:r>
            <a:r>
              <a:rPr sz="1200" spc="-5" dirty="0">
                <a:latin typeface="Times New Roman"/>
                <a:cs typeface="Times New Roman"/>
              </a:rPr>
              <a:t>pricing </a:t>
            </a:r>
            <a:r>
              <a:rPr sz="1200" dirty="0">
                <a:latin typeface="Times New Roman"/>
                <a:cs typeface="Times New Roman"/>
              </a:rPr>
              <a:t>model, allowing </a:t>
            </a:r>
            <a:r>
              <a:rPr sz="1200" spc="-5" dirty="0">
                <a:latin typeface="Times New Roman"/>
                <a:cs typeface="Times New Roman"/>
              </a:rPr>
              <a:t>users </a:t>
            </a:r>
            <a:r>
              <a:rPr sz="1200" dirty="0">
                <a:latin typeface="Times New Roman"/>
                <a:cs typeface="Times New Roman"/>
              </a:rPr>
              <a:t>to </a:t>
            </a:r>
            <a:r>
              <a:rPr sz="1200" spc="-5" dirty="0">
                <a:latin typeface="Times New Roman"/>
                <a:cs typeface="Times New Roman"/>
              </a:rPr>
              <a:t>pay </a:t>
            </a:r>
            <a:r>
              <a:rPr sz="1200" dirty="0">
                <a:latin typeface="Times New Roman"/>
                <a:cs typeface="Times New Roman"/>
              </a:rPr>
              <a:t>only  for the </a:t>
            </a:r>
            <a:r>
              <a:rPr sz="1200" spc="-5" dirty="0">
                <a:latin typeface="Times New Roman"/>
                <a:cs typeface="Times New Roman"/>
              </a:rPr>
              <a:t>resources </a:t>
            </a:r>
            <a:r>
              <a:rPr sz="1200" dirty="0">
                <a:latin typeface="Times New Roman"/>
                <a:cs typeface="Times New Roman"/>
              </a:rPr>
              <a:t>they consume. This </a:t>
            </a:r>
            <a:r>
              <a:rPr sz="1200" spc="-5" dirty="0">
                <a:latin typeface="Times New Roman"/>
                <a:cs typeface="Times New Roman"/>
              </a:rPr>
              <a:t>eliminates </a:t>
            </a:r>
            <a:r>
              <a:rPr sz="1200" dirty="0">
                <a:latin typeface="Times New Roman"/>
                <a:cs typeface="Times New Roman"/>
              </a:rPr>
              <a:t>the </a:t>
            </a:r>
            <a:r>
              <a:rPr sz="1200" spc="-5" dirty="0">
                <a:latin typeface="Times New Roman"/>
                <a:cs typeface="Times New Roman"/>
              </a:rPr>
              <a:t>need </a:t>
            </a:r>
            <a:r>
              <a:rPr sz="1200" dirty="0">
                <a:latin typeface="Times New Roman"/>
                <a:cs typeface="Times New Roman"/>
              </a:rPr>
              <a:t>for </a:t>
            </a:r>
            <a:r>
              <a:rPr sz="1200" spc="-5" dirty="0">
                <a:latin typeface="Times New Roman"/>
                <a:cs typeface="Times New Roman"/>
              </a:rPr>
              <a:t>upfront </a:t>
            </a:r>
            <a:r>
              <a:rPr sz="1200" dirty="0">
                <a:latin typeface="Times New Roman"/>
                <a:cs typeface="Times New Roman"/>
              </a:rPr>
              <a:t>investments in </a:t>
            </a:r>
            <a:r>
              <a:rPr sz="1200" spc="-5" dirty="0">
                <a:latin typeface="Times New Roman"/>
                <a:cs typeface="Times New Roman"/>
              </a:rPr>
              <a:t>hardware and  infrastructure. </a:t>
            </a:r>
            <a:r>
              <a:rPr sz="1200" spc="-10" dirty="0">
                <a:latin typeface="Times New Roman"/>
                <a:cs typeface="Times New Roman"/>
              </a:rPr>
              <a:t>Additionally, </a:t>
            </a:r>
            <a:r>
              <a:rPr sz="1200" spc="-35" dirty="0">
                <a:latin typeface="Times New Roman"/>
                <a:cs typeface="Times New Roman"/>
              </a:rPr>
              <a:t>AWS </a:t>
            </a:r>
            <a:r>
              <a:rPr sz="1200" dirty="0">
                <a:latin typeface="Times New Roman"/>
                <a:cs typeface="Times New Roman"/>
              </a:rPr>
              <a:t>provides </a:t>
            </a:r>
            <a:r>
              <a:rPr sz="1200" spc="-5" dirty="0">
                <a:latin typeface="Times New Roman"/>
                <a:cs typeface="Times New Roman"/>
              </a:rPr>
              <a:t>cost </a:t>
            </a:r>
            <a:r>
              <a:rPr sz="1200" dirty="0">
                <a:latin typeface="Times New Roman"/>
                <a:cs typeface="Times New Roman"/>
              </a:rPr>
              <a:t>optimization tools </a:t>
            </a:r>
            <a:r>
              <a:rPr sz="1200" spc="-5" dirty="0">
                <a:latin typeface="Times New Roman"/>
                <a:cs typeface="Times New Roman"/>
              </a:rPr>
              <a:t>and features </a:t>
            </a:r>
            <a:r>
              <a:rPr sz="1200" dirty="0">
                <a:latin typeface="Times New Roman"/>
                <a:cs typeface="Times New Roman"/>
              </a:rPr>
              <a:t>to </a:t>
            </a:r>
            <a:r>
              <a:rPr sz="1200" spc="-5" dirty="0">
                <a:latin typeface="Times New Roman"/>
                <a:cs typeface="Times New Roman"/>
              </a:rPr>
              <a:t>help</a:t>
            </a:r>
            <a:r>
              <a:rPr sz="1200" spc="-70" dirty="0">
                <a:latin typeface="Times New Roman"/>
                <a:cs typeface="Times New Roman"/>
              </a:rPr>
              <a:t> </a:t>
            </a:r>
            <a:r>
              <a:rPr sz="1200" spc="-5" dirty="0">
                <a:latin typeface="Times New Roman"/>
                <a:cs typeface="Times New Roman"/>
              </a:rPr>
              <a:t>users</a:t>
            </a:r>
            <a:endParaRPr sz="1200">
              <a:latin typeface="Times New Roman"/>
              <a:cs typeface="Times New Roman"/>
            </a:endParaRPr>
          </a:p>
          <a:p>
            <a:pPr marL="12700">
              <a:lnSpc>
                <a:spcPct val="100000"/>
              </a:lnSpc>
              <a:spcBef>
                <a:spcPts val="635"/>
              </a:spcBef>
            </a:pPr>
            <a:r>
              <a:rPr sz="1200" dirty="0">
                <a:latin typeface="Times New Roman"/>
                <a:cs typeface="Times New Roman"/>
              </a:rPr>
              <a:t>monitor </a:t>
            </a:r>
            <a:r>
              <a:rPr sz="1200" spc="-5" dirty="0">
                <a:latin typeface="Times New Roman"/>
                <a:cs typeface="Times New Roman"/>
              </a:rPr>
              <a:t>and control their spending, ensuring</a:t>
            </a:r>
            <a:r>
              <a:rPr sz="1200" spc="30" dirty="0">
                <a:latin typeface="Times New Roman"/>
                <a:cs typeface="Times New Roman"/>
              </a:rPr>
              <a:t> </a:t>
            </a:r>
            <a:r>
              <a:rPr sz="1200" spc="-5" dirty="0">
                <a:latin typeface="Times New Roman"/>
                <a:cs typeface="Times New Roman"/>
              </a:rPr>
              <a:t>cost-effectiveness.</a:t>
            </a:r>
            <a:endParaRPr sz="1200">
              <a:latin typeface="Times New Roman"/>
              <a:cs typeface="Times New Roman"/>
            </a:endParaRPr>
          </a:p>
          <a:p>
            <a:pPr marL="12700" marR="57150">
              <a:lnSpc>
                <a:spcPct val="144200"/>
              </a:lnSpc>
              <a:spcBef>
                <a:spcPts val="795"/>
              </a:spcBef>
              <a:buAutoNum type="arabicPeriod" startAt="8"/>
              <a:tabLst>
                <a:tab pos="165100" algn="l"/>
              </a:tabLst>
            </a:pPr>
            <a:r>
              <a:rPr sz="1200" spc="-5" dirty="0">
                <a:latin typeface="Times New Roman"/>
                <a:cs typeface="Times New Roman"/>
              </a:rPr>
              <a:t>Innovation and </a:t>
            </a:r>
            <a:r>
              <a:rPr sz="1200" dirty="0">
                <a:latin typeface="Times New Roman"/>
                <a:cs typeface="Times New Roman"/>
              </a:rPr>
              <a:t>Continuous </a:t>
            </a:r>
            <a:r>
              <a:rPr sz="1200" spc="-5" dirty="0">
                <a:latin typeface="Times New Roman"/>
                <a:cs typeface="Times New Roman"/>
              </a:rPr>
              <a:t>Improvement: </a:t>
            </a:r>
            <a:r>
              <a:rPr sz="1200" spc="-35" dirty="0">
                <a:latin typeface="Times New Roman"/>
                <a:cs typeface="Times New Roman"/>
              </a:rPr>
              <a:t>AWS </a:t>
            </a:r>
            <a:r>
              <a:rPr sz="1200" spc="-5" dirty="0">
                <a:latin typeface="Times New Roman"/>
                <a:cs typeface="Times New Roman"/>
              </a:rPr>
              <a:t>continues </a:t>
            </a:r>
            <a:r>
              <a:rPr sz="1200" dirty="0">
                <a:latin typeface="Times New Roman"/>
                <a:cs typeface="Times New Roman"/>
              </a:rPr>
              <a:t>to innovate and </a:t>
            </a:r>
            <a:r>
              <a:rPr sz="1200" spc="-5" dirty="0">
                <a:latin typeface="Times New Roman"/>
                <a:cs typeface="Times New Roman"/>
              </a:rPr>
              <a:t>expand </a:t>
            </a:r>
            <a:r>
              <a:rPr sz="1200" dirty="0">
                <a:latin typeface="Times New Roman"/>
                <a:cs typeface="Times New Roman"/>
              </a:rPr>
              <a:t>its </a:t>
            </a:r>
            <a:r>
              <a:rPr sz="1200" spc="-5" dirty="0">
                <a:latin typeface="Times New Roman"/>
                <a:cs typeface="Times New Roman"/>
              </a:rPr>
              <a:t>services,  introducing </a:t>
            </a:r>
            <a:r>
              <a:rPr sz="1200" dirty="0">
                <a:latin typeface="Times New Roman"/>
                <a:cs typeface="Times New Roman"/>
              </a:rPr>
              <a:t>new </a:t>
            </a:r>
            <a:r>
              <a:rPr sz="1200" spc="-5" dirty="0">
                <a:latin typeface="Times New Roman"/>
                <a:cs typeface="Times New Roman"/>
              </a:rPr>
              <a:t>capabilities and features </a:t>
            </a:r>
            <a:r>
              <a:rPr sz="1200" spc="-10" dirty="0">
                <a:latin typeface="Times New Roman"/>
                <a:cs typeface="Times New Roman"/>
              </a:rPr>
              <a:t>regularly. </a:t>
            </a:r>
            <a:r>
              <a:rPr sz="1200" dirty="0">
                <a:latin typeface="Times New Roman"/>
                <a:cs typeface="Times New Roman"/>
              </a:rPr>
              <a:t>It </a:t>
            </a:r>
            <a:r>
              <a:rPr sz="1200" spc="-5" dirty="0">
                <a:latin typeface="Times New Roman"/>
                <a:cs typeface="Times New Roman"/>
              </a:rPr>
              <a:t>invests heavily </a:t>
            </a:r>
            <a:r>
              <a:rPr sz="1200" dirty="0">
                <a:latin typeface="Times New Roman"/>
                <a:cs typeface="Times New Roman"/>
              </a:rPr>
              <a:t>in </a:t>
            </a:r>
            <a:r>
              <a:rPr sz="1200" spc="-5" dirty="0">
                <a:latin typeface="Times New Roman"/>
                <a:cs typeface="Times New Roman"/>
              </a:rPr>
              <a:t>research</a:t>
            </a:r>
            <a:r>
              <a:rPr sz="1200" spc="80" dirty="0">
                <a:latin typeface="Times New Roman"/>
                <a:cs typeface="Times New Roman"/>
              </a:rPr>
              <a:t> </a:t>
            </a:r>
            <a:r>
              <a:rPr sz="1200" spc="-5" dirty="0">
                <a:latin typeface="Times New Roman"/>
                <a:cs typeface="Times New Roman"/>
              </a:rPr>
              <a:t>and</a:t>
            </a:r>
            <a:endParaRPr sz="1200">
              <a:latin typeface="Times New Roman"/>
              <a:cs typeface="Times New Roman"/>
            </a:endParaRPr>
          </a:p>
          <a:p>
            <a:pPr marL="12700" marR="31115">
              <a:lnSpc>
                <a:spcPts val="2080"/>
              </a:lnSpc>
              <a:spcBef>
                <a:spcPts val="160"/>
              </a:spcBef>
            </a:pPr>
            <a:r>
              <a:rPr sz="1200" spc="-5" dirty="0">
                <a:latin typeface="Times New Roman"/>
                <a:cs typeface="Times New Roman"/>
              </a:rPr>
              <a:t>development </a:t>
            </a:r>
            <a:r>
              <a:rPr sz="1200" dirty="0">
                <a:latin typeface="Times New Roman"/>
                <a:cs typeface="Times New Roman"/>
              </a:rPr>
              <a:t>to </a:t>
            </a:r>
            <a:r>
              <a:rPr sz="1200" spc="-5" dirty="0">
                <a:latin typeface="Times New Roman"/>
                <a:cs typeface="Times New Roman"/>
              </a:rPr>
              <a:t>stay at </a:t>
            </a:r>
            <a:r>
              <a:rPr sz="1200" dirty="0">
                <a:latin typeface="Times New Roman"/>
                <a:cs typeface="Times New Roman"/>
              </a:rPr>
              <a:t>the </a:t>
            </a:r>
            <a:r>
              <a:rPr sz="1200" spc="-5" dirty="0">
                <a:latin typeface="Times New Roman"/>
                <a:cs typeface="Times New Roman"/>
              </a:rPr>
              <a:t>forefront </a:t>
            </a:r>
            <a:r>
              <a:rPr sz="1200" dirty="0">
                <a:latin typeface="Times New Roman"/>
                <a:cs typeface="Times New Roman"/>
              </a:rPr>
              <a:t>of </a:t>
            </a:r>
            <a:r>
              <a:rPr sz="1200" spc="-5" dirty="0">
                <a:latin typeface="Times New Roman"/>
                <a:cs typeface="Times New Roman"/>
              </a:rPr>
              <a:t>cloud </a:t>
            </a:r>
            <a:r>
              <a:rPr sz="1200" spc="-10" dirty="0">
                <a:latin typeface="Times New Roman"/>
                <a:cs typeface="Times New Roman"/>
              </a:rPr>
              <a:t>technology. </a:t>
            </a:r>
            <a:r>
              <a:rPr sz="1200" dirty="0">
                <a:latin typeface="Times New Roman"/>
                <a:cs typeface="Times New Roman"/>
              </a:rPr>
              <a:t>This </a:t>
            </a:r>
            <a:r>
              <a:rPr sz="1200" spc="-5" dirty="0">
                <a:latin typeface="Times New Roman"/>
                <a:cs typeface="Times New Roman"/>
              </a:rPr>
              <a:t>commitment </a:t>
            </a:r>
            <a:r>
              <a:rPr sz="1200" dirty="0">
                <a:latin typeface="Times New Roman"/>
                <a:cs typeface="Times New Roman"/>
              </a:rPr>
              <a:t>to </a:t>
            </a:r>
            <a:r>
              <a:rPr sz="1200" spc="-5" dirty="0">
                <a:latin typeface="Times New Roman"/>
                <a:cs typeface="Times New Roman"/>
              </a:rPr>
              <a:t>innovation ensures  </a:t>
            </a:r>
            <a:r>
              <a:rPr sz="1200" dirty="0">
                <a:latin typeface="Times New Roman"/>
                <a:cs typeface="Times New Roman"/>
              </a:rPr>
              <a:t>that </a:t>
            </a:r>
            <a:r>
              <a:rPr sz="1200" spc="-5" dirty="0">
                <a:latin typeface="Times New Roman"/>
                <a:cs typeface="Times New Roman"/>
              </a:rPr>
              <a:t>users have access </a:t>
            </a:r>
            <a:r>
              <a:rPr sz="1200" dirty="0">
                <a:latin typeface="Times New Roman"/>
                <a:cs typeface="Times New Roman"/>
              </a:rPr>
              <a:t>to the </a:t>
            </a:r>
            <a:r>
              <a:rPr sz="1200" spc="-5" dirty="0">
                <a:latin typeface="Times New Roman"/>
                <a:cs typeface="Times New Roman"/>
              </a:rPr>
              <a:t>latest </a:t>
            </a:r>
            <a:r>
              <a:rPr sz="1200" dirty="0">
                <a:latin typeface="Times New Roman"/>
                <a:cs typeface="Times New Roman"/>
              </a:rPr>
              <a:t>tools </a:t>
            </a:r>
            <a:r>
              <a:rPr sz="1200" spc="-5" dirty="0">
                <a:latin typeface="Times New Roman"/>
                <a:cs typeface="Times New Roman"/>
              </a:rPr>
              <a:t>and advancements </a:t>
            </a:r>
            <a:r>
              <a:rPr sz="1200" dirty="0">
                <a:latin typeface="Times New Roman"/>
                <a:cs typeface="Times New Roman"/>
              </a:rPr>
              <a:t>in </a:t>
            </a:r>
            <a:r>
              <a:rPr sz="1200" spc="-5" dirty="0">
                <a:latin typeface="Times New Roman"/>
                <a:cs typeface="Times New Roman"/>
              </a:rPr>
              <a:t>cloud</a:t>
            </a:r>
            <a:r>
              <a:rPr sz="1200" spc="40" dirty="0">
                <a:latin typeface="Times New Roman"/>
                <a:cs typeface="Times New Roman"/>
              </a:rPr>
              <a:t> </a:t>
            </a:r>
            <a:r>
              <a:rPr sz="1200" dirty="0">
                <a:latin typeface="Times New Roman"/>
                <a:cs typeface="Times New Roman"/>
              </a:rPr>
              <a:t>computing.</a:t>
            </a:r>
            <a:endParaRPr sz="1200">
              <a:latin typeface="Times New Roman"/>
              <a:cs typeface="Times New Roman"/>
            </a:endParaRPr>
          </a:p>
        </p:txBody>
      </p:sp>
      <p:sp>
        <p:nvSpPr>
          <p:cNvPr id="3" name="object 3"/>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76466" y="436880"/>
            <a:ext cx="965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4</a:t>
            </a:r>
            <a:endParaRPr sz="1100">
              <a:latin typeface="Carlito"/>
              <a:cs typeface="Carlito"/>
            </a:endParaRPr>
          </a:p>
        </p:txBody>
      </p:sp>
      <p:sp>
        <p:nvSpPr>
          <p:cNvPr id="3" name="object 3"/>
          <p:cNvSpPr txBox="1"/>
          <p:nvPr/>
        </p:nvSpPr>
        <p:spPr>
          <a:xfrm>
            <a:off x="902004" y="1174749"/>
            <a:ext cx="5968365" cy="7489825"/>
          </a:xfrm>
          <a:prstGeom prst="rect">
            <a:avLst/>
          </a:prstGeom>
        </p:spPr>
        <p:txBody>
          <a:bodyPr vert="horz" wrap="square" lIns="0" tIns="12700" rIns="0" bIns="0" rtlCol="0">
            <a:spAutoFit/>
          </a:bodyPr>
          <a:lstStyle/>
          <a:p>
            <a:pPr marL="12700" marR="43815">
              <a:lnSpc>
                <a:spcPct val="143900"/>
              </a:lnSpc>
              <a:spcBef>
                <a:spcPts val="100"/>
              </a:spcBef>
            </a:pPr>
            <a:r>
              <a:rPr sz="1200" spc="-5" dirty="0">
                <a:latin typeface="Times New Roman"/>
                <a:cs typeface="Times New Roman"/>
              </a:rPr>
              <a:t>These factors, among </a:t>
            </a:r>
            <a:r>
              <a:rPr sz="1200" dirty="0">
                <a:latin typeface="Times New Roman"/>
                <a:cs typeface="Times New Roman"/>
              </a:rPr>
              <a:t>others, </a:t>
            </a:r>
            <a:r>
              <a:rPr sz="1200" spc="-5" dirty="0">
                <a:latin typeface="Times New Roman"/>
                <a:cs typeface="Times New Roman"/>
              </a:rPr>
              <a:t>contribute </a:t>
            </a:r>
            <a:r>
              <a:rPr sz="1200" dirty="0">
                <a:latin typeface="Times New Roman"/>
                <a:cs typeface="Times New Roman"/>
              </a:rPr>
              <a:t>to the popularity </a:t>
            </a:r>
            <a:r>
              <a:rPr sz="1200" spc="-5" dirty="0">
                <a:latin typeface="Times New Roman"/>
                <a:cs typeface="Times New Roman"/>
              </a:rPr>
              <a:t>and success </a:t>
            </a:r>
            <a:r>
              <a:rPr sz="1200" dirty="0">
                <a:latin typeface="Times New Roman"/>
                <a:cs typeface="Times New Roman"/>
              </a:rPr>
              <a:t>of </a:t>
            </a:r>
            <a:r>
              <a:rPr sz="1200" spc="-35" dirty="0">
                <a:latin typeface="Times New Roman"/>
                <a:cs typeface="Times New Roman"/>
              </a:rPr>
              <a:t>AWS </a:t>
            </a:r>
            <a:r>
              <a:rPr sz="1200" spc="-5" dirty="0">
                <a:latin typeface="Times New Roman"/>
                <a:cs typeface="Times New Roman"/>
              </a:rPr>
              <a:t>as </a:t>
            </a:r>
            <a:r>
              <a:rPr sz="1200" dirty="0">
                <a:latin typeface="Times New Roman"/>
                <a:cs typeface="Times New Roman"/>
              </a:rPr>
              <a:t>a </a:t>
            </a:r>
            <a:r>
              <a:rPr sz="1200" spc="-5" dirty="0">
                <a:latin typeface="Times New Roman"/>
                <a:cs typeface="Times New Roman"/>
              </a:rPr>
              <a:t>cloud  computing </a:t>
            </a:r>
            <a:r>
              <a:rPr sz="1200" spc="-10" dirty="0">
                <a:latin typeface="Times New Roman"/>
                <a:cs typeface="Times New Roman"/>
              </a:rPr>
              <a:t>provider. However, </a:t>
            </a:r>
            <a:r>
              <a:rPr sz="1200" spc="-5" dirty="0">
                <a:latin typeface="Times New Roman"/>
                <a:cs typeface="Times New Roman"/>
              </a:rPr>
              <a:t>it's important </a:t>
            </a:r>
            <a:r>
              <a:rPr sz="1200" dirty="0">
                <a:latin typeface="Times New Roman"/>
                <a:cs typeface="Times New Roman"/>
              </a:rPr>
              <a:t>to note </a:t>
            </a:r>
            <a:r>
              <a:rPr sz="1200" spc="-5" dirty="0">
                <a:latin typeface="Times New Roman"/>
                <a:cs typeface="Times New Roman"/>
              </a:rPr>
              <a:t>that </a:t>
            </a:r>
            <a:r>
              <a:rPr sz="1200" dirty="0">
                <a:latin typeface="Times New Roman"/>
                <a:cs typeface="Times New Roman"/>
              </a:rPr>
              <a:t>the </a:t>
            </a:r>
            <a:r>
              <a:rPr sz="1200" spc="-5" dirty="0">
                <a:latin typeface="Times New Roman"/>
                <a:cs typeface="Times New Roman"/>
              </a:rPr>
              <a:t>choice </a:t>
            </a:r>
            <a:r>
              <a:rPr sz="1200" spc="5" dirty="0">
                <a:latin typeface="Times New Roman"/>
                <a:cs typeface="Times New Roman"/>
              </a:rPr>
              <a:t>of </a:t>
            </a:r>
            <a:r>
              <a:rPr sz="1200" dirty="0">
                <a:latin typeface="Times New Roman"/>
                <a:cs typeface="Times New Roman"/>
              </a:rPr>
              <a:t>cloud </a:t>
            </a:r>
            <a:r>
              <a:rPr sz="1200" spc="-5" dirty="0">
                <a:latin typeface="Times New Roman"/>
                <a:cs typeface="Times New Roman"/>
              </a:rPr>
              <a:t>provider should </a:t>
            </a:r>
            <a:r>
              <a:rPr sz="1200" dirty="0">
                <a:latin typeface="Times New Roman"/>
                <a:cs typeface="Times New Roman"/>
              </a:rPr>
              <a:t>be  </a:t>
            </a:r>
            <a:r>
              <a:rPr sz="1200" spc="-5" dirty="0">
                <a:latin typeface="Times New Roman"/>
                <a:cs typeface="Times New Roman"/>
              </a:rPr>
              <a:t>based </a:t>
            </a:r>
            <a:r>
              <a:rPr sz="1200" dirty="0">
                <a:latin typeface="Times New Roman"/>
                <a:cs typeface="Times New Roman"/>
              </a:rPr>
              <a:t>on your </a:t>
            </a:r>
            <a:r>
              <a:rPr sz="1200" spc="-5" dirty="0">
                <a:latin typeface="Times New Roman"/>
                <a:cs typeface="Times New Roman"/>
              </a:rPr>
              <a:t>specific </a:t>
            </a:r>
            <a:r>
              <a:rPr sz="1200" dirty="0">
                <a:latin typeface="Times New Roman"/>
                <a:cs typeface="Times New Roman"/>
              </a:rPr>
              <a:t>needs, </a:t>
            </a:r>
            <a:r>
              <a:rPr sz="1200" spc="-5" dirty="0">
                <a:latin typeface="Times New Roman"/>
                <a:cs typeface="Times New Roman"/>
              </a:rPr>
              <a:t>requirements, </a:t>
            </a:r>
            <a:r>
              <a:rPr sz="1200" dirty="0">
                <a:latin typeface="Times New Roman"/>
                <a:cs typeface="Times New Roman"/>
              </a:rPr>
              <a:t>and </a:t>
            </a:r>
            <a:r>
              <a:rPr sz="1200" spc="-5" dirty="0">
                <a:latin typeface="Times New Roman"/>
                <a:cs typeface="Times New Roman"/>
              </a:rPr>
              <a:t>preferences. </a:t>
            </a:r>
            <a:r>
              <a:rPr sz="1200" dirty="0">
                <a:latin typeface="Times New Roman"/>
                <a:cs typeface="Times New Roman"/>
              </a:rPr>
              <a:t>It's </a:t>
            </a:r>
            <a:r>
              <a:rPr sz="1200" spc="-5" dirty="0">
                <a:latin typeface="Times New Roman"/>
                <a:cs typeface="Times New Roman"/>
              </a:rPr>
              <a:t>worth </a:t>
            </a:r>
            <a:r>
              <a:rPr sz="1200" dirty="0">
                <a:latin typeface="Times New Roman"/>
                <a:cs typeface="Times New Roman"/>
              </a:rPr>
              <a:t>evaluating multiple </a:t>
            </a:r>
            <a:r>
              <a:rPr sz="1200" spc="-5" dirty="0">
                <a:latin typeface="Times New Roman"/>
                <a:cs typeface="Times New Roman"/>
              </a:rPr>
              <a:t>cloud  platforms </a:t>
            </a:r>
            <a:r>
              <a:rPr sz="1200" dirty="0">
                <a:latin typeface="Times New Roman"/>
                <a:cs typeface="Times New Roman"/>
              </a:rPr>
              <a:t>to </a:t>
            </a:r>
            <a:r>
              <a:rPr sz="1200" spc="-5" dirty="0">
                <a:latin typeface="Times New Roman"/>
                <a:cs typeface="Times New Roman"/>
              </a:rPr>
              <a:t>determine </a:t>
            </a:r>
            <a:r>
              <a:rPr sz="1200" dirty="0">
                <a:latin typeface="Times New Roman"/>
                <a:cs typeface="Times New Roman"/>
              </a:rPr>
              <a:t>the </a:t>
            </a:r>
            <a:r>
              <a:rPr sz="1200" spc="-5" dirty="0">
                <a:latin typeface="Times New Roman"/>
                <a:cs typeface="Times New Roman"/>
              </a:rPr>
              <a:t>best </a:t>
            </a:r>
            <a:r>
              <a:rPr sz="1200" dirty="0">
                <a:latin typeface="Times New Roman"/>
                <a:cs typeface="Times New Roman"/>
              </a:rPr>
              <a:t>fit for your</a:t>
            </a:r>
            <a:r>
              <a:rPr sz="1200" spc="-15" dirty="0">
                <a:latin typeface="Times New Roman"/>
                <a:cs typeface="Times New Roman"/>
              </a:rPr>
              <a:t> </a:t>
            </a:r>
            <a:r>
              <a:rPr sz="1200" spc="-5" dirty="0">
                <a:latin typeface="Times New Roman"/>
                <a:cs typeface="Times New Roman"/>
              </a:rPr>
              <a:t>organization.</a:t>
            </a:r>
            <a:endParaRPr sz="1200">
              <a:latin typeface="Times New Roman"/>
              <a:cs typeface="Times New Roman"/>
            </a:endParaRPr>
          </a:p>
          <a:p>
            <a:pPr>
              <a:lnSpc>
                <a:spcPct val="100000"/>
              </a:lnSpc>
              <a:spcBef>
                <a:spcPts val="40"/>
              </a:spcBef>
            </a:pPr>
            <a:endParaRPr sz="1200">
              <a:latin typeface="Times New Roman"/>
              <a:cs typeface="Times New Roman"/>
            </a:endParaRPr>
          </a:p>
          <a:p>
            <a:pPr marL="12700">
              <a:lnSpc>
                <a:spcPct val="100000"/>
              </a:lnSpc>
            </a:pPr>
            <a:r>
              <a:rPr sz="1400" b="1" spc="-5" dirty="0">
                <a:latin typeface="Times New Roman"/>
                <a:cs typeface="Times New Roman"/>
              </a:rPr>
              <a:t>Advantages </a:t>
            </a:r>
            <a:r>
              <a:rPr sz="1400" b="1" dirty="0">
                <a:latin typeface="Times New Roman"/>
                <a:cs typeface="Times New Roman"/>
              </a:rPr>
              <a:t>of</a:t>
            </a:r>
            <a:r>
              <a:rPr sz="1400" b="1" spc="-80" dirty="0">
                <a:latin typeface="Times New Roman"/>
                <a:cs typeface="Times New Roman"/>
              </a:rPr>
              <a:t> </a:t>
            </a:r>
            <a:r>
              <a:rPr sz="1400" b="1" spc="-45" dirty="0">
                <a:latin typeface="Times New Roman"/>
                <a:cs typeface="Times New Roman"/>
              </a:rPr>
              <a:t>AWS:</a:t>
            </a:r>
            <a:endParaRPr sz="1400">
              <a:latin typeface="Times New Roman"/>
              <a:cs typeface="Times New Roman"/>
            </a:endParaRPr>
          </a:p>
          <a:p>
            <a:pPr marL="469265" indent="-228600">
              <a:lnSpc>
                <a:spcPct val="100000"/>
              </a:lnSpc>
              <a:spcBef>
                <a:spcPts val="770"/>
              </a:spcBef>
              <a:buAutoNum type="arabicPeriod"/>
              <a:tabLst>
                <a:tab pos="469900" algn="l"/>
              </a:tabLst>
            </a:pPr>
            <a:r>
              <a:rPr sz="1100" spc="-5" dirty="0">
                <a:latin typeface="Carlito"/>
                <a:cs typeface="Carlito"/>
              </a:rPr>
              <a:t>Flexibility</a:t>
            </a:r>
            <a:endParaRPr sz="1100">
              <a:latin typeface="Carlito"/>
              <a:cs typeface="Carlito"/>
            </a:endParaRPr>
          </a:p>
          <a:p>
            <a:pPr marL="469265" indent="-228600">
              <a:lnSpc>
                <a:spcPct val="100000"/>
              </a:lnSpc>
              <a:spcBef>
                <a:spcPts val="700"/>
              </a:spcBef>
              <a:buAutoNum type="arabicPeriod"/>
              <a:tabLst>
                <a:tab pos="469900" algn="l"/>
              </a:tabLst>
            </a:pPr>
            <a:r>
              <a:rPr sz="1100" spc="-10" dirty="0">
                <a:latin typeface="Carlito"/>
                <a:cs typeface="Carlito"/>
              </a:rPr>
              <a:t>Cost-effectiveness</a:t>
            </a:r>
            <a:endParaRPr sz="1100">
              <a:latin typeface="Carlito"/>
              <a:cs typeface="Carlito"/>
            </a:endParaRPr>
          </a:p>
          <a:p>
            <a:pPr marL="469265" indent="-228600">
              <a:lnSpc>
                <a:spcPct val="100000"/>
              </a:lnSpc>
              <a:spcBef>
                <a:spcPts val="695"/>
              </a:spcBef>
              <a:buAutoNum type="arabicPeriod"/>
              <a:tabLst>
                <a:tab pos="469900" algn="l"/>
              </a:tabLst>
            </a:pPr>
            <a:r>
              <a:rPr sz="1100" spc="-5" dirty="0">
                <a:latin typeface="Carlito"/>
                <a:cs typeface="Carlito"/>
              </a:rPr>
              <a:t>Scalability/Elasticity</a:t>
            </a:r>
            <a:endParaRPr sz="1100">
              <a:latin typeface="Carlito"/>
              <a:cs typeface="Carlito"/>
            </a:endParaRPr>
          </a:p>
          <a:p>
            <a:pPr marL="469265" indent="-228600">
              <a:lnSpc>
                <a:spcPct val="100000"/>
              </a:lnSpc>
              <a:spcBef>
                <a:spcPts val="695"/>
              </a:spcBef>
              <a:buAutoNum type="arabicPeriod"/>
              <a:tabLst>
                <a:tab pos="469900" algn="l"/>
              </a:tabLst>
            </a:pPr>
            <a:r>
              <a:rPr sz="1100" spc="-5" dirty="0">
                <a:latin typeface="Carlito"/>
                <a:cs typeface="Carlito"/>
              </a:rPr>
              <a:t>Security</a:t>
            </a:r>
            <a:endParaRPr sz="1100">
              <a:latin typeface="Carlito"/>
              <a:cs typeface="Carlito"/>
            </a:endParaRPr>
          </a:p>
          <a:p>
            <a:pPr>
              <a:lnSpc>
                <a:spcPct val="100000"/>
              </a:lnSpc>
              <a:spcBef>
                <a:spcPts val="50"/>
              </a:spcBef>
            </a:pPr>
            <a:endParaRPr sz="1150">
              <a:latin typeface="Carlito"/>
              <a:cs typeface="Carlito"/>
            </a:endParaRPr>
          </a:p>
          <a:p>
            <a:pPr marL="205740" indent="-193675" algn="just">
              <a:lnSpc>
                <a:spcPct val="100000"/>
              </a:lnSpc>
              <a:buAutoNum type="arabicParenR"/>
              <a:tabLst>
                <a:tab pos="206375" algn="l"/>
              </a:tabLst>
            </a:pPr>
            <a:r>
              <a:rPr sz="1400" b="1" spc="-5" dirty="0">
                <a:latin typeface="Times New Roman"/>
                <a:cs typeface="Times New Roman"/>
              </a:rPr>
              <a:t>Flexibility</a:t>
            </a:r>
            <a:endParaRPr sz="1400">
              <a:latin typeface="Times New Roman"/>
              <a:cs typeface="Times New Roman"/>
            </a:endParaRPr>
          </a:p>
          <a:p>
            <a:pPr marL="469265" marR="8255" lvl="1" indent="-228600" algn="just">
              <a:lnSpc>
                <a:spcPct val="144200"/>
              </a:lnSpc>
              <a:spcBef>
                <a:spcPts val="405"/>
              </a:spcBef>
              <a:buSzPct val="83333"/>
              <a:buFont typeface="Symbol"/>
              <a:buChar char=""/>
              <a:tabLst>
                <a:tab pos="469900" algn="l"/>
              </a:tabLst>
            </a:pPr>
            <a:r>
              <a:rPr sz="1200" spc="-5" dirty="0">
                <a:latin typeface="Times New Roman"/>
                <a:cs typeface="Times New Roman"/>
              </a:rPr>
              <a:t>We</a:t>
            </a:r>
            <a:r>
              <a:rPr sz="1200" spc="-25" dirty="0">
                <a:latin typeface="Times New Roman"/>
                <a:cs typeface="Times New Roman"/>
              </a:rPr>
              <a:t> </a:t>
            </a:r>
            <a:r>
              <a:rPr sz="1200" spc="-5" dirty="0">
                <a:latin typeface="Times New Roman"/>
                <a:cs typeface="Times New Roman"/>
              </a:rPr>
              <a:t>can</a:t>
            </a:r>
            <a:r>
              <a:rPr sz="1200" spc="-20" dirty="0">
                <a:latin typeface="Times New Roman"/>
                <a:cs typeface="Times New Roman"/>
              </a:rPr>
              <a:t> </a:t>
            </a:r>
            <a:r>
              <a:rPr sz="1200" spc="-5" dirty="0">
                <a:latin typeface="Times New Roman"/>
                <a:cs typeface="Times New Roman"/>
              </a:rPr>
              <a:t>get</a:t>
            </a:r>
            <a:r>
              <a:rPr sz="1200" spc="-20" dirty="0">
                <a:latin typeface="Times New Roman"/>
                <a:cs typeface="Times New Roman"/>
              </a:rPr>
              <a:t> </a:t>
            </a:r>
            <a:r>
              <a:rPr sz="1200" dirty="0">
                <a:latin typeface="Times New Roman"/>
                <a:cs typeface="Times New Roman"/>
              </a:rPr>
              <a:t>more</a:t>
            </a:r>
            <a:r>
              <a:rPr sz="1200" spc="-20" dirty="0">
                <a:latin typeface="Times New Roman"/>
                <a:cs typeface="Times New Roman"/>
              </a:rPr>
              <a:t> </a:t>
            </a:r>
            <a:r>
              <a:rPr sz="1200" dirty="0">
                <a:latin typeface="Times New Roman"/>
                <a:cs typeface="Times New Roman"/>
              </a:rPr>
              <a:t>time</a:t>
            </a:r>
            <a:r>
              <a:rPr sz="1200" spc="-25" dirty="0">
                <a:latin typeface="Times New Roman"/>
                <a:cs typeface="Times New Roman"/>
              </a:rPr>
              <a:t> </a:t>
            </a:r>
            <a:r>
              <a:rPr sz="1200" dirty="0">
                <a:latin typeface="Times New Roman"/>
                <a:cs typeface="Times New Roman"/>
              </a:rPr>
              <a:t>for</a:t>
            </a:r>
            <a:r>
              <a:rPr sz="1200" spc="-20" dirty="0">
                <a:latin typeface="Times New Roman"/>
                <a:cs typeface="Times New Roman"/>
              </a:rPr>
              <a:t> </a:t>
            </a:r>
            <a:r>
              <a:rPr sz="1200" spc="-5" dirty="0">
                <a:latin typeface="Times New Roman"/>
                <a:cs typeface="Times New Roman"/>
              </a:rPr>
              <a:t>core</a:t>
            </a:r>
            <a:r>
              <a:rPr sz="1200" spc="-30" dirty="0">
                <a:latin typeface="Times New Roman"/>
                <a:cs typeface="Times New Roman"/>
              </a:rPr>
              <a:t> </a:t>
            </a:r>
            <a:r>
              <a:rPr sz="1200" spc="-5" dirty="0">
                <a:latin typeface="Times New Roman"/>
                <a:cs typeface="Times New Roman"/>
              </a:rPr>
              <a:t>business</a:t>
            </a:r>
            <a:r>
              <a:rPr sz="1200" spc="-15" dirty="0">
                <a:latin typeface="Times New Roman"/>
                <a:cs typeface="Times New Roman"/>
              </a:rPr>
              <a:t> </a:t>
            </a:r>
            <a:r>
              <a:rPr sz="1200" spc="-5" dirty="0">
                <a:latin typeface="Times New Roman"/>
                <a:cs typeface="Times New Roman"/>
              </a:rPr>
              <a:t>tasks</a:t>
            </a:r>
            <a:r>
              <a:rPr sz="1200" spc="-20" dirty="0">
                <a:latin typeface="Times New Roman"/>
                <a:cs typeface="Times New Roman"/>
              </a:rPr>
              <a:t> </a:t>
            </a:r>
            <a:r>
              <a:rPr sz="1200" dirty="0">
                <a:latin typeface="Times New Roman"/>
                <a:cs typeface="Times New Roman"/>
              </a:rPr>
              <a:t>due</a:t>
            </a:r>
            <a:r>
              <a:rPr sz="1200" spc="-25" dirty="0">
                <a:latin typeface="Times New Roman"/>
                <a:cs typeface="Times New Roman"/>
              </a:rPr>
              <a:t> </a:t>
            </a:r>
            <a:r>
              <a:rPr sz="1200" spc="-5" dirty="0">
                <a:latin typeface="Times New Roman"/>
                <a:cs typeface="Times New Roman"/>
              </a:rPr>
              <a:t>to</a:t>
            </a:r>
            <a:r>
              <a:rPr sz="1200" spc="-1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spc="-5" dirty="0">
                <a:latin typeface="Times New Roman"/>
                <a:cs typeface="Times New Roman"/>
              </a:rPr>
              <a:t>instant</a:t>
            </a:r>
            <a:r>
              <a:rPr sz="1200" spc="-20" dirty="0">
                <a:latin typeface="Times New Roman"/>
                <a:cs typeface="Times New Roman"/>
              </a:rPr>
              <a:t> </a:t>
            </a:r>
            <a:r>
              <a:rPr sz="1200" spc="-5" dirty="0">
                <a:latin typeface="Times New Roman"/>
                <a:cs typeface="Times New Roman"/>
              </a:rPr>
              <a:t>availability</a:t>
            </a:r>
            <a:r>
              <a:rPr sz="1200" spc="-45"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spc="-5" dirty="0">
                <a:latin typeface="Times New Roman"/>
                <a:cs typeface="Times New Roman"/>
              </a:rPr>
              <a:t>new</a:t>
            </a:r>
            <a:r>
              <a:rPr sz="1200" spc="-25" dirty="0">
                <a:latin typeface="Times New Roman"/>
                <a:cs typeface="Times New Roman"/>
              </a:rPr>
              <a:t> </a:t>
            </a:r>
            <a:r>
              <a:rPr sz="1200" spc="-5" dirty="0">
                <a:latin typeface="Times New Roman"/>
                <a:cs typeface="Times New Roman"/>
              </a:rPr>
              <a:t>features  and services </a:t>
            </a:r>
            <a:r>
              <a:rPr sz="1200" dirty="0">
                <a:latin typeface="Times New Roman"/>
                <a:cs typeface="Times New Roman"/>
              </a:rPr>
              <a:t>in</a:t>
            </a:r>
            <a:r>
              <a:rPr sz="1200" spc="5" dirty="0">
                <a:latin typeface="Times New Roman"/>
                <a:cs typeface="Times New Roman"/>
              </a:rPr>
              <a:t> </a:t>
            </a:r>
            <a:r>
              <a:rPr sz="1200" spc="-5" dirty="0">
                <a:latin typeface="Times New Roman"/>
                <a:cs typeface="Times New Roman"/>
              </a:rPr>
              <a:t>AWS.</a:t>
            </a:r>
            <a:endParaRPr sz="1200">
              <a:latin typeface="Times New Roman"/>
              <a:cs typeface="Times New Roman"/>
            </a:endParaRPr>
          </a:p>
          <a:p>
            <a:pPr marL="469265" marR="7620" lvl="1" indent="-228600" algn="just">
              <a:lnSpc>
                <a:spcPct val="143800"/>
              </a:lnSpc>
              <a:spcBef>
                <a:spcPts val="290"/>
              </a:spcBef>
              <a:buSzPct val="83333"/>
              <a:buFont typeface="Symbol"/>
              <a:buChar char=""/>
              <a:tabLst>
                <a:tab pos="469900" algn="l"/>
              </a:tabLst>
            </a:pPr>
            <a:r>
              <a:rPr sz="1200" spc="-10" dirty="0">
                <a:latin typeface="Times New Roman"/>
                <a:cs typeface="Times New Roman"/>
              </a:rPr>
              <a:t>It </a:t>
            </a:r>
            <a:r>
              <a:rPr sz="1200" dirty="0">
                <a:latin typeface="Times New Roman"/>
                <a:cs typeface="Times New Roman"/>
              </a:rPr>
              <a:t>provides </a:t>
            </a:r>
            <a:r>
              <a:rPr sz="1200" spc="-5" dirty="0">
                <a:latin typeface="Times New Roman"/>
                <a:cs typeface="Times New Roman"/>
              </a:rPr>
              <a:t>effortless </a:t>
            </a:r>
            <a:r>
              <a:rPr sz="1200" dirty="0">
                <a:latin typeface="Times New Roman"/>
                <a:cs typeface="Times New Roman"/>
              </a:rPr>
              <a:t>hosting of </a:t>
            </a:r>
            <a:r>
              <a:rPr sz="1200" spc="-5" dirty="0">
                <a:latin typeface="Times New Roman"/>
                <a:cs typeface="Times New Roman"/>
              </a:rPr>
              <a:t>legacy applications. AWS does </a:t>
            </a:r>
            <a:r>
              <a:rPr sz="1200" dirty="0">
                <a:latin typeface="Times New Roman"/>
                <a:cs typeface="Times New Roman"/>
              </a:rPr>
              <a:t>not require learning </a:t>
            </a:r>
            <a:r>
              <a:rPr sz="1200" spc="-5" dirty="0">
                <a:latin typeface="Times New Roman"/>
                <a:cs typeface="Times New Roman"/>
              </a:rPr>
              <a:t>new  technologies and migration </a:t>
            </a:r>
            <a:r>
              <a:rPr sz="1200" dirty="0">
                <a:latin typeface="Times New Roman"/>
                <a:cs typeface="Times New Roman"/>
              </a:rPr>
              <a:t>of </a:t>
            </a:r>
            <a:r>
              <a:rPr sz="1200" spc="-5" dirty="0">
                <a:latin typeface="Times New Roman"/>
                <a:cs typeface="Times New Roman"/>
              </a:rPr>
              <a:t>applications </a:t>
            </a:r>
            <a:r>
              <a:rPr sz="1200" dirty="0">
                <a:latin typeface="Times New Roman"/>
                <a:cs typeface="Times New Roman"/>
              </a:rPr>
              <a:t>to the </a:t>
            </a:r>
            <a:r>
              <a:rPr sz="1200" spc="-5" dirty="0">
                <a:latin typeface="Times New Roman"/>
                <a:cs typeface="Times New Roman"/>
              </a:rPr>
              <a:t>AWS provides advanced computing </a:t>
            </a:r>
            <a:r>
              <a:rPr sz="1200" dirty="0">
                <a:latin typeface="Times New Roman"/>
                <a:cs typeface="Times New Roman"/>
              </a:rPr>
              <a:t>and  </a:t>
            </a:r>
            <a:r>
              <a:rPr sz="1200" spc="-5" dirty="0">
                <a:latin typeface="Times New Roman"/>
                <a:cs typeface="Times New Roman"/>
              </a:rPr>
              <a:t>efficient storage.</a:t>
            </a:r>
            <a:endParaRPr sz="1200">
              <a:latin typeface="Times New Roman"/>
              <a:cs typeface="Times New Roman"/>
            </a:endParaRPr>
          </a:p>
          <a:p>
            <a:pPr marL="469265" marR="5080" lvl="1" indent="-228600" algn="just">
              <a:lnSpc>
                <a:spcPct val="143800"/>
              </a:lnSpc>
              <a:spcBef>
                <a:spcPts val="305"/>
              </a:spcBef>
              <a:buSzPct val="83333"/>
              <a:buFont typeface="Symbol"/>
              <a:buChar char=""/>
              <a:tabLst>
                <a:tab pos="469900" algn="l"/>
              </a:tabLst>
            </a:pPr>
            <a:r>
              <a:rPr sz="1200" spc="-5" dirty="0">
                <a:latin typeface="Times New Roman"/>
                <a:cs typeface="Times New Roman"/>
              </a:rPr>
              <a:t>AWS</a:t>
            </a:r>
            <a:r>
              <a:rPr sz="1200" spc="-65" dirty="0">
                <a:latin typeface="Times New Roman"/>
                <a:cs typeface="Times New Roman"/>
              </a:rPr>
              <a:t> </a:t>
            </a:r>
            <a:r>
              <a:rPr sz="1200" spc="-5" dirty="0">
                <a:latin typeface="Times New Roman"/>
                <a:cs typeface="Times New Roman"/>
              </a:rPr>
              <a:t>also</a:t>
            </a:r>
            <a:r>
              <a:rPr sz="1200" spc="-65" dirty="0">
                <a:latin typeface="Times New Roman"/>
                <a:cs typeface="Times New Roman"/>
              </a:rPr>
              <a:t> </a:t>
            </a:r>
            <a:r>
              <a:rPr sz="1200" spc="-5" dirty="0">
                <a:latin typeface="Times New Roman"/>
                <a:cs typeface="Times New Roman"/>
              </a:rPr>
              <a:t>offers</a:t>
            </a:r>
            <a:r>
              <a:rPr sz="1200" spc="-65" dirty="0">
                <a:latin typeface="Times New Roman"/>
                <a:cs typeface="Times New Roman"/>
              </a:rPr>
              <a:t> </a:t>
            </a:r>
            <a:r>
              <a:rPr sz="1200" dirty="0">
                <a:latin typeface="Times New Roman"/>
                <a:cs typeface="Times New Roman"/>
              </a:rPr>
              <a:t>a</a:t>
            </a:r>
            <a:r>
              <a:rPr sz="1200" spc="-75" dirty="0">
                <a:latin typeface="Times New Roman"/>
                <a:cs typeface="Times New Roman"/>
              </a:rPr>
              <a:t> </a:t>
            </a:r>
            <a:r>
              <a:rPr sz="1200" dirty="0">
                <a:latin typeface="Times New Roman"/>
                <a:cs typeface="Times New Roman"/>
              </a:rPr>
              <a:t>choice</a:t>
            </a:r>
            <a:r>
              <a:rPr sz="1200" spc="-55" dirty="0">
                <a:latin typeface="Times New Roman"/>
                <a:cs typeface="Times New Roman"/>
              </a:rPr>
              <a:t> </a:t>
            </a:r>
            <a:r>
              <a:rPr sz="1200" dirty="0">
                <a:latin typeface="Times New Roman"/>
                <a:cs typeface="Times New Roman"/>
              </a:rPr>
              <a:t>that</a:t>
            </a:r>
            <a:r>
              <a:rPr sz="1200" spc="-70" dirty="0">
                <a:latin typeface="Times New Roman"/>
                <a:cs typeface="Times New Roman"/>
              </a:rPr>
              <a:t> </a:t>
            </a:r>
            <a:r>
              <a:rPr sz="1200" spc="-5" dirty="0">
                <a:latin typeface="Times New Roman"/>
                <a:cs typeface="Times New Roman"/>
              </a:rPr>
              <a:t>whether</a:t>
            </a:r>
            <a:r>
              <a:rPr sz="1200" spc="-75" dirty="0">
                <a:latin typeface="Times New Roman"/>
                <a:cs typeface="Times New Roman"/>
              </a:rPr>
              <a:t> </a:t>
            </a:r>
            <a:r>
              <a:rPr sz="1200" dirty="0">
                <a:latin typeface="Times New Roman"/>
                <a:cs typeface="Times New Roman"/>
              </a:rPr>
              <a:t>we</a:t>
            </a:r>
            <a:r>
              <a:rPr sz="1200" spc="-70" dirty="0">
                <a:latin typeface="Times New Roman"/>
                <a:cs typeface="Times New Roman"/>
              </a:rPr>
              <a:t> </a:t>
            </a:r>
            <a:r>
              <a:rPr sz="1200" spc="-5" dirty="0">
                <a:latin typeface="Times New Roman"/>
                <a:cs typeface="Times New Roman"/>
              </a:rPr>
              <a:t>want</a:t>
            </a:r>
            <a:r>
              <a:rPr sz="1200" spc="-55" dirty="0">
                <a:latin typeface="Times New Roman"/>
                <a:cs typeface="Times New Roman"/>
              </a:rPr>
              <a:t> </a:t>
            </a:r>
            <a:r>
              <a:rPr sz="1200" dirty="0">
                <a:latin typeface="Times New Roman"/>
                <a:cs typeface="Times New Roman"/>
              </a:rPr>
              <a:t>to</a:t>
            </a:r>
            <a:r>
              <a:rPr sz="1200" spc="-60" dirty="0">
                <a:latin typeface="Times New Roman"/>
                <a:cs typeface="Times New Roman"/>
              </a:rPr>
              <a:t> </a:t>
            </a:r>
            <a:r>
              <a:rPr sz="1200" dirty="0">
                <a:latin typeface="Times New Roman"/>
                <a:cs typeface="Times New Roman"/>
              </a:rPr>
              <a:t>run</a:t>
            </a:r>
            <a:r>
              <a:rPr sz="1200" spc="-70" dirty="0">
                <a:latin typeface="Times New Roman"/>
                <a:cs typeface="Times New Roman"/>
              </a:rPr>
              <a:t> </a:t>
            </a:r>
            <a:r>
              <a:rPr sz="1200" dirty="0">
                <a:latin typeface="Times New Roman"/>
                <a:cs typeface="Times New Roman"/>
              </a:rPr>
              <a:t>the</a:t>
            </a:r>
            <a:r>
              <a:rPr sz="1200" spc="-70" dirty="0">
                <a:latin typeface="Times New Roman"/>
                <a:cs typeface="Times New Roman"/>
              </a:rPr>
              <a:t> </a:t>
            </a:r>
            <a:r>
              <a:rPr sz="1200" spc="-5" dirty="0">
                <a:latin typeface="Times New Roman"/>
                <a:cs typeface="Times New Roman"/>
              </a:rPr>
              <a:t>applications</a:t>
            </a:r>
            <a:r>
              <a:rPr sz="1200" spc="-65" dirty="0">
                <a:latin typeface="Times New Roman"/>
                <a:cs typeface="Times New Roman"/>
              </a:rPr>
              <a:t> </a:t>
            </a:r>
            <a:r>
              <a:rPr sz="1200" spc="-5" dirty="0">
                <a:latin typeface="Times New Roman"/>
                <a:cs typeface="Times New Roman"/>
              </a:rPr>
              <a:t>and</a:t>
            </a:r>
            <a:r>
              <a:rPr sz="1200" spc="-70" dirty="0">
                <a:latin typeface="Times New Roman"/>
                <a:cs typeface="Times New Roman"/>
              </a:rPr>
              <a:t> </a:t>
            </a:r>
            <a:r>
              <a:rPr sz="1200" spc="-5" dirty="0">
                <a:latin typeface="Times New Roman"/>
                <a:cs typeface="Times New Roman"/>
              </a:rPr>
              <a:t>services</a:t>
            </a:r>
            <a:r>
              <a:rPr sz="1200" spc="-65" dirty="0">
                <a:latin typeface="Times New Roman"/>
                <a:cs typeface="Times New Roman"/>
              </a:rPr>
              <a:t> </a:t>
            </a:r>
            <a:r>
              <a:rPr sz="1200" spc="-5" dirty="0">
                <a:latin typeface="Times New Roman"/>
                <a:cs typeface="Times New Roman"/>
              </a:rPr>
              <a:t>together  </a:t>
            </a:r>
            <a:r>
              <a:rPr sz="1200" dirty="0">
                <a:latin typeface="Times New Roman"/>
                <a:cs typeface="Times New Roman"/>
              </a:rPr>
              <a:t>or not. </a:t>
            </a:r>
            <a:r>
              <a:rPr sz="1200" spc="-5" dirty="0">
                <a:latin typeface="Times New Roman"/>
                <a:cs typeface="Times New Roman"/>
              </a:rPr>
              <a:t>We can also </a:t>
            </a:r>
            <a:r>
              <a:rPr sz="1200" dirty="0">
                <a:latin typeface="Times New Roman"/>
                <a:cs typeface="Times New Roman"/>
              </a:rPr>
              <a:t>choose to run a </a:t>
            </a:r>
            <a:r>
              <a:rPr sz="1200" spc="-5" dirty="0">
                <a:latin typeface="Times New Roman"/>
                <a:cs typeface="Times New Roman"/>
              </a:rPr>
              <a:t>part </a:t>
            </a:r>
            <a:r>
              <a:rPr sz="1200" dirty="0">
                <a:latin typeface="Times New Roman"/>
                <a:cs typeface="Times New Roman"/>
              </a:rPr>
              <a:t>of the </a:t>
            </a:r>
            <a:r>
              <a:rPr sz="1200" spc="-10" dirty="0">
                <a:latin typeface="Times New Roman"/>
                <a:cs typeface="Times New Roman"/>
              </a:rPr>
              <a:t>IT </a:t>
            </a:r>
            <a:r>
              <a:rPr sz="1200" spc="-5" dirty="0">
                <a:latin typeface="Times New Roman"/>
                <a:cs typeface="Times New Roman"/>
              </a:rPr>
              <a:t>infrastructure </a:t>
            </a:r>
            <a:r>
              <a:rPr sz="1200" dirty="0">
                <a:latin typeface="Times New Roman"/>
                <a:cs typeface="Times New Roman"/>
              </a:rPr>
              <a:t>in </a:t>
            </a:r>
            <a:r>
              <a:rPr sz="1200" spc="-5" dirty="0">
                <a:latin typeface="Times New Roman"/>
                <a:cs typeface="Times New Roman"/>
              </a:rPr>
              <a:t>AWS and </a:t>
            </a:r>
            <a:r>
              <a:rPr sz="1200" dirty="0">
                <a:latin typeface="Times New Roman"/>
                <a:cs typeface="Times New Roman"/>
              </a:rPr>
              <a:t>the</a:t>
            </a:r>
            <a:r>
              <a:rPr sz="1200" spc="-185" dirty="0">
                <a:latin typeface="Times New Roman"/>
                <a:cs typeface="Times New Roman"/>
              </a:rPr>
              <a:t> </a:t>
            </a:r>
            <a:r>
              <a:rPr sz="1200" spc="-5" dirty="0">
                <a:latin typeface="Times New Roman"/>
                <a:cs typeface="Times New Roman"/>
              </a:rPr>
              <a:t>remaining  part </a:t>
            </a:r>
            <a:r>
              <a:rPr sz="1200" dirty="0">
                <a:latin typeface="Times New Roman"/>
                <a:cs typeface="Times New Roman"/>
              </a:rPr>
              <a:t>in </a:t>
            </a:r>
            <a:r>
              <a:rPr sz="1200" spc="-5" dirty="0">
                <a:latin typeface="Times New Roman"/>
                <a:cs typeface="Times New Roman"/>
              </a:rPr>
              <a:t>data</a:t>
            </a:r>
            <a:r>
              <a:rPr sz="1200" dirty="0">
                <a:latin typeface="Times New Roman"/>
                <a:cs typeface="Times New Roman"/>
              </a:rPr>
              <a:t> </a:t>
            </a:r>
            <a:r>
              <a:rPr sz="1200" spc="-5" dirty="0">
                <a:latin typeface="Times New Roman"/>
                <a:cs typeface="Times New Roman"/>
              </a:rPr>
              <a:t>centers.</a:t>
            </a:r>
            <a:endParaRPr sz="1200">
              <a:latin typeface="Times New Roman"/>
              <a:cs typeface="Times New Roman"/>
            </a:endParaRPr>
          </a:p>
          <a:p>
            <a:pPr lvl="1">
              <a:lnSpc>
                <a:spcPct val="100000"/>
              </a:lnSpc>
              <a:spcBef>
                <a:spcPts val="25"/>
              </a:spcBef>
              <a:buFont typeface="Symbol"/>
              <a:buChar char=""/>
            </a:pPr>
            <a:endParaRPr sz="1750">
              <a:latin typeface="Times New Roman"/>
              <a:cs typeface="Times New Roman"/>
            </a:endParaRPr>
          </a:p>
          <a:p>
            <a:pPr marL="190500" indent="-178435" algn="just">
              <a:lnSpc>
                <a:spcPct val="100000"/>
              </a:lnSpc>
              <a:buClr>
                <a:srgbClr val="600A4A"/>
              </a:buClr>
              <a:buAutoNum type="arabicParenR"/>
              <a:tabLst>
                <a:tab pos="191135" algn="l"/>
              </a:tabLst>
            </a:pPr>
            <a:r>
              <a:rPr sz="1300" b="1" spc="-5" dirty="0">
                <a:latin typeface="Times New Roman"/>
                <a:cs typeface="Times New Roman"/>
              </a:rPr>
              <a:t>Cost-effectiveness</a:t>
            </a:r>
            <a:endParaRPr sz="1300">
              <a:latin typeface="Times New Roman"/>
              <a:cs typeface="Times New Roman"/>
            </a:endParaRPr>
          </a:p>
          <a:p>
            <a:pPr>
              <a:lnSpc>
                <a:spcPct val="100000"/>
              </a:lnSpc>
              <a:spcBef>
                <a:spcPts val="15"/>
              </a:spcBef>
              <a:buAutoNum type="arabicParenR"/>
            </a:pPr>
            <a:endParaRPr sz="1250">
              <a:latin typeface="Times New Roman"/>
              <a:cs typeface="Times New Roman"/>
            </a:endParaRPr>
          </a:p>
          <a:p>
            <a:pPr marL="12700" marR="5080">
              <a:lnSpc>
                <a:spcPct val="143500"/>
              </a:lnSpc>
            </a:pPr>
            <a:r>
              <a:rPr sz="1200" spc="-5" dirty="0">
                <a:solidFill>
                  <a:srgbClr val="333333"/>
                </a:solidFill>
                <a:latin typeface="Times New Roman"/>
                <a:cs typeface="Times New Roman"/>
              </a:rPr>
              <a:t>AWS requires </a:t>
            </a:r>
            <a:r>
              <a:rPr sz="1200" dirty="0">
                <a:solidFill>
                  <a:srgbClr val="333333"/>
                </a:solidFill>
                <a:latin typeface="Times New Roman"/>
                <a:cs typeface="Times New Roman"/>
              </a:rPr>
              <a:t>no upfront </a:t>
            </a:r>
            <a:r>
              <a:rPr sz="1200" spc="-5" dirty="0">
                <a:solidFill>
                  <a:srgbClr val="333333"/>
                </a:solidFill>
                <a:latin typeface="Times New Roman"/>
                <a:cs typeface="Times New Roman"/>
              </a:rPr>
              <a:t>investment, </a:t>
            </a:r>
            <a:r>
              <a:rPr sz="1200" dirty="0">
                <a:solidFill>
                  <a:srgbClr val="333333"/>
                </a:solidFill>
                <a:latin typeface="Times New Roman"/>
                <a:cs typeface="Times New Roman"/>
              </a:rPr>
              <a:t>long-term </a:t>
            </a:r>
            <a:r>
              <a:rPr sz="1200" spc="-5" dirty="0">
                <a:solidFill>
                  <a:srgbClr val="333333"/>
                </a:solidFill>
                <a:latin typeface="Times New Roman"/>
                <a:cs typeface="Times New Roman"/>
              </a:rPr>
              <a:t>commitment, and </a:t>
            </a:r>
            <a:r>
              <a:rPr sz="1200" dirty="0">
                <a:solidFill>
                  <a:srgbClr val="333333"/>
                </a:solidFill>
                <a:latin typeface="Times New Roman"/>
                <a:cs typeface="Times New Roman"/>
              </a:rPr>
              <a:t>minimum expense </a:t>
            </a:r>
            <a:r>
              <a:rPr sz="1200" spc="-5" dirty="0">
                <a:solidFill>
                  <a:srgbClr val="333333"/>
                </a:solidFill>
                <a:latin typeface="Times New Roman"/>
                <a:cs typeface="Times New Roman"/>
              </a:rPr>
              <a:t>when  compared </a:t>
            </a:r>
            <a:r>
              <a:rPr sz="1200" dirty="0">
                <a:solidFill>
                  <a:srgbClr val="333333"/>
                </a:solidFill>
                <a:latin typeface="Times New Roman"/>
                <a:cs typeface="Times New Roman"/>
              </a:rPr>
              <a:t>to traditional </a:t>
            </a:r>
            <a:r>
              <a:rPr sz="1200" spc="-5" dirty="0">
                <a:solidFill>
                  <a:srgbClr val="333333"/>
                </a:solidFill>
                <a:latin typeface="Times New Roman"/>
                <a:cs typeface="Times New Roman"/>
              </a:rPr>
              <a:t>IT infrastructure </a:t>
            </a:r>
            <a:r>
              <a:rPr sz="1200" dirty="0">
                <a:solidFill>
                  <a:srgbClr val="333333"/>
                </a:solidFill>
                <a:latin typeface="Times New Roman"/>
                <a:cs typeface="Times New Roman"/>
              </a:rPr>
              <a:t>that </a:t>
            </a:r>
            <a:r>
              <a:rPr sz="1200" spc="-5" dirty="0">
                <a:solidFill>
                  <a:srgbClr val="333333"/>
                </a:solidFill>
                <a:latin typeface="Times New Roman"/>
                <a:cs typeface="Times New Roman"/>
              </a:rPr>
              <a:t>requires </a:t>
            </a:r>
            <a:r>
              <a:rPr sz="1200" dirty="0">
                <a:solidFill>
                  <a:srgbClr val="333333"/>
                </a:solidFill>
                <a:latin typeface="Times New Roman"/>
                <a:cs typeface="Times New Roman"/>
              </a:rPr>
              <a:t>a huge</a:t>
            </a:r>
            <a:r>
              <a:rPr sz="1200" spc="15" dirty="0">
                <a:solidFill>
                  <a:srgbClr val="333333"/>
                </a:solidFill>
                <a:latin typeface="Times New Roman"/>
                <a:cs typeface="Times New Roman"/>
              </a:rPr>
              <a:t> </a:t>
            </a:r>
            <a:r>
              <a:rPr sz="1200" spc="-5" dirty="0">
                <a:solidFill>
                  <a:srgbClr val="333333"/>
                </a:solidFill>
                <a:latin typeface="Times New Roman"/>
                <a:cs typeface="Times New Roman"/>
              </a:rPr>
              <a:t>investment.</a:t>
            </a:r>
            <a:endParaRPr sz="1200">
              <a:latin typeface="Times New Roman"/>
              <a:cs typeface="Times New Roman"/>
            </a:endParaRPr>
          </a:p>
          <a:p>
            <a:pPr>
              <a:lnSpc>
                <a:spcPct val="100000"/>
              </a:lnSpc>
              <a:spcBef>
                <a:spcPts val="10"/>
              </a:spcBef>
            </a:pPr>
            <a:endParaRPr sz="1750">
              <a:latin typeface="Times New Roman"/>
              <a:cs typeface="Times New Roman"/>
            </a:endParaRPr>
          </a:p>
          <a:p>
            <a:pPr marL="207645" indent="-195580">
              <a:lnSpc>
                <a:spcPct val="100000"/>
              </a:lnSpc>
              <a:buSzPct val="92857"/>
              <a:buFont typeface="Arial"/>
              <a:buAutoNum type="arabicParenR" startAt="3"/>
              <a:tabLst>
                <a:tab pos="208279" algn="l"/>
              </a:tabLst>
            </a:pPr>
            <a:r>
              <a:rPr sz="1400" b="1" spc="-5" dirty="0">
                <a:latin typeface="Times New Roman"/>
                <a:cs typeface="Times New Roman"/>
              </a:rPr>
              <a:t>Scalability/Elasticity</a:t>
            </a:r>
            <a:endParaRPr sz="1400">
              <a:latin typeface="Times New Roman"/>
              <a:cs typeface="Times New Roman"/>
            </a:endParaRPr>
          </a:p>
          <a:p>
            <a:pPr>
              <a:lnSpc>
                <a:spcPct val="100000"/>
              </a:lnSpc>
              <a:spcBef>
                <a:spcPts val="25"/>
              </a:spcBef>
            </a:pPr>
            <a:endParaRPr sz="1300">
              <a:latin typeface="Times New Roman"/>
              <a:cs typeface="Times New Roman"/>
            </a:endParaRPr>
          </a:p>
          <a:p>
            <a:pPr marL="12700" marR="6350">
              <a:lnSpc>
                <a:spcPct val="143300"/>
              </a:lnSpc>
            </a:pPr>
            <a:r>
              <a:rPr sz="1200" spc="-5" dirty="0">
                <a:solidFill>
                  <a:srgbClr val="333333"/>
                </a:solidFill>
                <a:latin typeface="Times New Roman"/>
                <a:cs typeface="Times New Roman"/>
              </a:rPr>
              <a:t>Through AWS, </a:t>
            </a:r>
            <a:r>
              <a:rPr sz="1200" dirty="0">
                <a:solidFill>
                  <a:srgbClr val="333333"/>
                </a:solidFill>
                <a:latin typeface="Times New Roman"/>
                <a:cs typeface="Times New Roman"/>
              </a:rPr>
              <a:t>autoscaling </a:t>
            </a:r>
            <a:r>
              <a:rPr sz="1200" spc="-5" dirty="0">
                <a:solidFill>
                  <a:srgbClr val="333333"/>
                </a:solidFill>
                <a:latin typeface="Times New Roman"/>
                <a:cs typeface="Times New Roman"/>
              </a:rPr>
              <a:t>and elastic </a:t>
            </a:r>
            <a:r>
              <a:rPr sz="1200" dirty="0">
                <a:solidFill>
                  <a:srgbClr val="333333"/>
                </a:solidFill>
                <a:latin typeface="Times New Roman"/>
                <a:cs typeface="Times New Roman"/>
              </a:rPr>
              <a:t>load </a:t>
            </a:r>
            <a:r>
              <a:rPr sz="1200" spc="-5" dirty="0">
                <a:solidFill>
                  <a:srgbClr val="333333"/>
                </a:solidFill>
                <a:latin typeface="Times New Roman"/>
                <a:cs typeface="Times New Roman"/>
              </a:rPr>
              <a:t>balancing techniques </a:t>
            </a:r>
            <a:r>
              <a:rPr sz="1200" dirty="0">
                <a:solidFill>
                  <a:srgbClr val="333333"/>
                </a:solidFill>
                <a:latin typeface="Times New Roman"/>
                <a:cs typeface="Times New Roman"/>
              </a:rPr>
              <a:t>are </a:t>
            </a:r>
            <a:r>
              <a:rPr sz="1200" spc="-5" dirty="0">
                <a:solidFill>
                  <a:srgbClr val="333333"/>
                </a:solidFill>
                <a:latin typeface="Times New Roman"/>
                <a:cs typeface="Times New Roman"/>
              </a:rPr>
              <a:t>automatically scaled </a:t>
            </a:r>
            <a:r>
              <a:rPr sz="1200" dirty="0">
                <a:solidFill>
                  <a:srgbClr val="333333"/>
                </a:solidFill>
                <a:latin typeface="Times New Roman"/>
                <a:cs typeface="Times New Roman"/>
              </a:rPr>
              <a:t>up </a:t>
            </a:r>
            <a:r>
              <a:rPr sz="1200" spc="5" dirty="0">
                <a:solidFill>
                  <a:srgbClr val="333333"/>
                </a:solidFill>
                <a:latin typeface="Times New Roman"/>
                <a:cs typeface="Times New Roman"/>
              </a:rPr>
              <a:t>or </a:t>
            </a:r>
            <a:r>
              <a:rPr sz="1200" spc="310" dirty="0">
                <a:solidFill>
                  <a:srgbClr val="333333"/>
                </a:solidFill>
                <a:latin typeface="Times New Roman"/>
                <a:cs typeface="Times New Roman"/>
              </a:rPr>
              <a:t> </a:t>
            </a:r>
            <a:r>
              <a:rPr sz="1200" dirty="0">
                <a:solidFill>
                  <a:srgbClr val="333333"/>
                </a:solidFill>
                <a:latin typeface="Times New Roman"/>
                <a:cs typeface="Times New Roman"/>
              </a:rPr>
              <a:t>down,</a:t>
            </a:r>
            <a:r>
              <a:rPr sz="1200" spc="50" dirty="0">
                <a:solidFill>
                  <a:srgbClr val="333333"/>
                </a:solidFill>
                <a:latin typeface="Times New Roman"/>
                <a:cs typeface="Times New Roman"/>
              </a:rPr>
              <a:t> </a:t>
            </a:r>
            <a:r>
              <a:rPr sz="1200" spc="-5" dirty="0">
                <a:solidFill>
                  <a:srgbClr val="333333"/>
                </a:solidFill>
                <a:latin typeface="Times New Roman"/>
                <a:cs typeface="Times New Roman"/>
              </a:rPr>
              <a:t>when</a:t>
            </a:r>
            <a:r>
              <a:rPr sz="1200" spc="55" dirty="0">
                <a:solidFill>
                  <a:srgbClr val="333333"/>
                </a:solidFill>
                <a:latin typeface="Times New Roman"/>
                <a:cs typeface="Times New Roman"/>
              </a:rPr>
              <a:t> </a:t>
            </a:r>
            <a:r>
              <a:rPr sz="1200" spc="-5" dirty="0">
                <a:solidFill>
                  <a:srgbClr val="333333"/>
                </a:solidFill>
                <a:latin typeface="Times New Roman"/>
                <a:cs typeface="Times New Roman"/>
              </a:rPr>
              <a:t>demand</a:t>
            </a:r>
            <a:r>
              <a:rPr sz="1200" spc="50" dirty="0">
                <a:solidFill>
                  <a:srgbClr val="333333"/>
                </a:solidFill>
                <a:latin typeface="Times New Roman"/>
                <a:cs typeface="Times New Roman"/>
              </a:rPr>
              <a:t> </a:t>
            </a:r>
            <a:r>
              <a:rPr sz="1200" spc="-5" dirty="0">
                <a:solidFill>
                  <a:srgbClr val="333333"/>
                </a:solidFill>
                <a:latin typeface="Times New Roman"/>
                <a:cs typeface="Times New Roman"/>
              </a:rPr>
              <a:t>increases</a:t>
            </a:r>
            <a:r>
              <a:rPr sz="1200" spc="55" dirty="0">
                <a:solidFill>
                  <a:srgbClr val="333333"/>
                </a:solidFill>
                <a:latin typeface="Times New Roman"/>
                <a:cs typeface="Times New Roman"/>
              </a:rPr>
              <a:t> </a:t>
            </a:r>
            <a:r>
              <a:rPr sz="1200" dirty="0">
                <a:solidFill>
                  <a:srgbClr val="333333"/>
                </a:solidFill>
                <a:latin typeface="Times New Roman"/>
                <a:cs typeface="Times New Roman"/>
              </a:rPr>
              <a:t>or</a:t>
            </a:r>
            <a:r>
              <a:rPr sz="1200" spc="50" dirty="0">
                <a:solidFill>
                  <a:srgbClr val="333333"/>
                </a:solidFill>
                <a:latin typeface="Times New Roman"/>
                <a:cs typeface="Times New Roman"/>
              </a:rPr>
              <a:t> </a:t>
            </a:r>
            <a:r>
              <a:rPr sz="1200" spc="-5" dirty="0">
                <a:solidFill>
                  <a:srgbClr val="333333"/>
                </a:solidFill>
                <a:latin typeface="Times New Roman"/>
                <a:cs typeface="Times New Roman"/>
              </a:rPr>
              <a:t>decreases</a:t>
            </a:r>
            <a:r>
              <a:rPr sz="1200" spc="55" dirty="0">
                <a:solidFill>
                  <a:srgbClr val="333333"/>
                </a:solidFill>
                <a:latin typeface="Times New Roman"/>
                <a:cs typeface="Times New Roman"/>
              </a:rPr>
              <a:t> </a:t>
            </a:r>
            <a:r>
              <a:rPr sz="1200" dirty="0">
                <a:solidFill>
                  <a:srgbClr val="333333"/>
                </a:solidFill>
                <a:latin typeface="Times New Roman"/>
                <a:cs typeface="Times New Roman"/>
              </a:rPr>
              <a:t>respectively.</a:t>
            </a:r>
            <a:r>
              <a:rPr sz="1200" spc="55" dirty="0">
                <a:solidFill>
                  <a:srgbClr val="333333"/>
                </a:solidFill>
                <a:latin typeface="Times New Roman"/>
                <a:cs typeface="Times New Roman"/>
              </a:rPr>
              <a:t> </a:t>
            </a:r>
            <a:r>
              <a:rPr sz="1200" spc="-5" dirty="0">
                <a:solidFill>
                  <a:srgbClr val="333333"/>
                </a:solidFill>
                <a:latin typeface="Times New Roman"/>
                <a:cs typeface="Times New Roman"/>
              </a:rPr>
              <a:t>AWS</a:t>
            </a:r>
            <a:r>
              <a:rPr sz="1200" spc="60" dirty="0">
                <a:solidFill>
                  <a:srgbClr val="333333"/>
                </a:solidFill>
                <a:latin typeface="Times New Roman"/>
                <a:cs typeface="Times New Roman"/>
              </a:rPr>
              <a:t> </a:t>
            </a:r>
            <a:r>
              <a:rPr sz="1200" spc="-5" dirty="0">
                <a:solidFill>
                  <a:srgbClr val="333333"/>
                </a:solidFill>
                <a:latin typeface="Times New Roman"/>
                <a:cs typeface="Times New Roman"/>
              </a:rPr>
              <a:t>techniques</a:t>
            </a:r>
            <a:r>
              <a:rPr sz="1200" spc="55" dirty="0">
                <a:solidFill>
                  <a:srgbClr val="333333"/>
                </a:solidFill>
                <a:latin typeface="Times New Roman"/>
                <a:cs typeface="Times New Roman"/>
              </a:rPr>
              <a:t> </a:t>
            </a:r>
            <a:r>
              <a:rPr sz="1200" spc="-5" dirty="0">
                <a:solidFill>
                  <a:srgbClr val="333333"/>
                </a:solidFill>
                <a:latin typeface="Times New Roman"/>
                <a:cs typeface="Times New Roman"/>
              </a:rPr>
              <a:t>are</a:t>
            </a:r>
            <a:r>
              <a:rPr sz="1200" spc="45" dirty="0">
                <a:solidFill>
                  <a:srgbClr val="333333"/>
                </a:solidFill>
                <a:latin typeface="Times New Roman"/>
                <a:cs typeface="Times New Roman"/>
              </a:rPr>
              <a:t> </a:t>
            </a:r>
            <a:r>
              <a:rPr sz="1200" spc="-5" dirty="0">
                <a:solidFill>
                  <a:srgbClr val="333333"/>
                </a:solidFill>
                <a:latin typeface="Times New Roman"/>
                <a:cs typeface="Times New Roman"/>
              </a:rPr>
              <a:t>ideal</a:t>
            </a:r>
            <a:r>
              <a:rPr sz="1200" spc="55" dirty="0">
                <a:solidFill>
                  <a:srgbClr val="333333"/>
                </a:solidFill>
                <a:latin typeface="Times New Roman"/>
                <a:cs typeface="Times New Roman"/>
              </a:rPr>
              <a:t> </a:t>
            </a:r>
            <a:r>
              <a:rPr sz="1200" dirty="0">
                <a:solidFill>
                  <a:srgbClr val="333333"/>
                </a:solidFill>
                <a:latin typeface="Times New Roman"/>
                <a:cs typeface="Times New Roman"/>
              </a:rPr>
              <a:t>for</a:t>
            </a:r>
            <a:r>
              <a:rPr sz="1200" spc="50" dirty="0">
                <a:solidFill>
                  <a:srgbClr val="333333"/>
                </a:solidFill>
                <a:latin typeface="Times New Roman"/>
                <a:cs typeface="Times New Roman"/>
              </a:rPr>
              <a:t> </a:t>
            </a:r>
            <a:r>
              <a:rPr sz="1200" spc="-5" dirty="0">
                <a:solidFill>
                  <a:srgbClr val="333333"/>
                </a:solidFill>
                <a:latin typeface="Times New Roman"/>
                <a:cs typeface="Times New Roman"/>
              </a:rPr>
              <a:t>handling</a:t>
            </a:r>
            <a:endParaRPr sz="1200">
              <a:latin typeface="Times New Roman"/>
              <a:cs typeface="Times New Roman"/>
            </a:endParaRPr>
          </a:p>
        </p:txBody>
      </p:sp>
      <p:sp>
        <p:nvSpPr>
          <p:cNvPr id="4" name="object 4"/>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04" y="436880"/>
            <a:ext cx="5971540" cy="6996430"/>
          </a:xfrm>
          <a:prstGeom prst="rect">
            <a:avLst/>
          </a:prstGeom>
        </p:spPr>
        <p:txBody>
          <a:bodyPr vert="horz" wrap="square" lIns="0" tIns="12700" rIns="0" bIns="0" rtlCol="0">
            <a:spAutoFit/>
          </a:bodyPr>
          <a:lstStyle/>
          <a:p>
            <a:pPr marR="5080" algn="r">
              <a:lnSpc>
                <a:spcPct val="100000"/>
              </a:lnSpc>
              <a:spcBef>
                <a:spcPts val="100"/>
              </a:spcBef>
            </a:pPr>
            <a:r>
              <a:rPr sz="1100" dirty="0">
                <a:latin typeface="Carlito"/>
                <a:cs typeface="Carlito"/>
              </a:rPr>
              <a:t>5</a:t>
            </a:r>
            <a:endParaRPr sz="1100">
              <a:latin typeface="Carlito"/>
              <a:cs typeface="Carlito"/>
            </a:endParaRPr>
          </a:p>
          <a:p>
            <a:pPr>
              <a:lnSpc>
                <a:spcPct val="100000"/>
              </a:lnSpc>
              <a:spcBef>
                <a:spcPts val="45"/>
              </a:spcBef>
            </a:pPr>
            <a:endParaRPr sz="1300">
              <a:latin typeface="Carlito"/>
              <a:cs typeface="Carlito"/>
            </a:endParaRPr>
          </a:p>
          <a:p>
            <a:pPr marL="12700" marR="12065">
              <a:lnSpc>
                <a:spcPct val="143300"/>
              </a:lnSpc>
            </a:pPr>
            <a:r>
              <a:rPr sz="1200" spc="-5" dirty="0">
                <a:solidFill>
                  <a:srgbClr val="333333"/>
                </a:solidFill>
                <a:latin typeface="Times New Roman"/>
                <a:cs typeface="Times New Roman"/>
              </a:rPr>
              <a:t>unpredictable </a:t>
            </a:r>
            <a:r>
              <a:rPr sz="1200" spc="5" dirty="0">
                <a:solidFill>
                  <a:srgbClr val="333333"/>
                </a:solidFill>
                <a:latin typeface="Times New Roman"/>
                <a:cs typeface="Times New Roman"/>
              </a:rPr>
              <a:t>or </a:t>
            </a:r>
            <a:r>
              <a:rPr sz="1200" spc="-5" dirty="0">
                <a:solidFill>
                  <a:srgbClr val="333333"/>
                </a:solidFill>
                <a:latin typeface="Times New Roman"/>
                <a:cs typeface="Times New Roman"/>
              </a:rPr>
              <a:t>very </a:t>
            </a:r>
            <a:r>
              <a:rPr sz="1200" dirty="0">
                <a:solidFill>
                  <a:srgbClr val="333333"/>
                </a:solidFill>
                <a:latin typeface="Times New Roman"/>
                <a:cs typeface="Times New Roman"/>
              </a:rPr>
              <a:t>high loads. </a:t>
            </a:r>
            <a:r>
              <a:rPr sz="1200" spc="-5" dirty="0">
                <a:solidFill>
                  <a:srgbClr val="333333"/>
                </a:solidFill>
                <a:latin typeface="Times New Roman"/>
                <a:cs typeface="Times New Roman"/>
              </a:rPr>
              <a:t>Due </a:t>
            </a:r>
            <a:r>
              <a:rPr sz="1200" dirty="0">
                <a:solidFill>
                  <a:srgbClr val="333333"/>
                </a:solidFill>
                <a:latin typeface="Times New Roman"/>
                <a:cs typeface="Times New Roman"/>
              </a:rPr>
              <a:t>to this </a:t>
            </a:r>
            <a:r>
              <a:rPr sz="1200" spc="-5" dirty="0">
                <a:solidFill>
                  <a:srgbClr val="333333"/>
                </a:solidFill>
                <a:latin typeface="Times New Roman"/>
                <a:cs typeface="Times New Roman"/>
              </a:rPr>
              <a:t>reason, organizations enjoy </a:t>
            </a:r>
            <a:r>
              <a:rPr sz="1200" dirty="0">
                <a:solidFill>
                  <a:srgbClr val="333333"/>
                </a:solidFill>
                <a:latin typeface="Times New Roman"/>
                <a:cs typeface="Times New Roman"/>
              </a:rPr>
              <a:t>the benefits of </a:t>
            </a:r>
            <a:r>
              <a:rPr sz="1200" spc="-5" dirty="0">
                <a:solidFill>
                  <a:srgbClr val="333333"/>
                </a:solidFill>
                <a:latin typeface="Times New Roman"/>
                <a:cs typeface="Times New Roman"/>
              </a:rPr>
              <a:t>reduced  cost </a:t>
            </a:r>
            <a:r>
              <a:rPr sz="1200" dirty="0">
                <a:solidFill>
                  <a:srgbClr val="333333"/>
                </a:solidFill>
                <a:latin typeface="Times New Roman"/>
                <a:cs typeface="Times New Roman"/>
              </a:rPr>
              <a:t>and </a:t>
            </a:r>
            <a:r>
              <a:rPr sz="1200" spc="-5" dirty="0">
                <a:solidFill>
                  <a:srgbClr val="333333"/>
                </a:solidFill>
                <a:latin typeface="Times New Roman"/>
                <a:cs typeface="Times New Roman"/>
              </a:rPr>
              <a:t>increased </a:t>
            </a:r>
            <a:r>
              <a:rPr sz="1200" dirty="0">
                <a:solidFill>
                  <a:srgbClr val="333333"/>
                </a:solidFill>
                <a:latin typeface="Times New Roman"/>
                <a:cs typeface="Times New Roman"/>
              </a:rPr>
              <a:t>user</a:t>
            </a:r>
            <a:r>
              <a:rPr sz="1200" spc="10" dirty="0">
                <a:solidFill>
                  <a:srgbClr val="333333"/>
                </a:solidFill>
                <a:latin typeface="Times New Roman"/>
                <a:cs typeface="Times New Roman"/>
              </a:rPr>
              <a:t> </a:t>
            </a:r>
            <a:r>
              <a:rPr sz="1200" spc="-5" dirty="0">
                <a:solidFill>
                  <a:srgbClr val="333333"/>
                </a:solidFill>
                <a:latin typeface="Times New Roman"/>
                <a:cs typeface="Times New Roman"/>
              </a:rPr>
              <a:t>satisfaction.</a:t>
            </a:r>
            <a:endParaRPr sz="1200">
              <a:latin typeface="Times New Roman"/>
              <a:cs typeface="Times New Roman"/>
            </a:endParaRPr>
          </a:p>
          <a:p>
            <a:pPr>
              <a:lnSpc>
                <a:spcPct val="100000"/>
              </a:lnSpc>
              <a:spcBef>
                <a:spcPts val="35"/>
              </a:spcBef>
            </a:pPr>
            <a:endParaRPr sz="1750">
              <a:latin typeface="Times New Roman"/>
              <a:cs typeface="Times New Roman"/>
            </a:endParaRPr>
          </a:p>
          <a:p>
            <a:pPr marL="190500" indent="-178435">
              <a:lnSpc>
                <a:spcPct val="100000"/>
              </a:lnSpc>
              <a:buAutoNum type="arabicParenR" startAt="4"/>
              <a:tabLst>
                <a:tab pos="191135" algn="l"/>
              </a:tabLst>
            </a:pPr>
            <a:r>
              <a:rPr sz="1300" b="1" spc="-10" dirty="0">
                <a:latin typeface="Times New Roman"/>
                <a:cs typeface="Times New Roman"/>
              </a:rPr>
              <a:t>Security</a:t>
            </a:r>
            <a:endParaRPr sz="1300">
              <a:latin typeface="Times New Roman"/>
              <a:cs typeface="Times New Roman"/>
            </a:endParaRPr>
          </a:p>
          <a:p>
            <a:pPr marL="469265" lvl="1" indent="-228600">
              <a:lnSpc>
                <a:spcPct val="100000"/>
              </a:lnSpc>
              <a:spcBef>
                <a:spcPts val="965"/>
              </a:spcBef>
              <a:buSzPct val="83333"/>
              <a:buFont typeface="Symbol"/>
              <a:buChar char=""/>
              <a:tabLst>
                <a:tab pos="469265" algn="l"/>
                <a:tab pos="469900" algn="l"/>
              </a:tabLst>
            </a:pPr>
            <a:r>
              <a:rPr sz="1200" spc="-5" dirty="0">
                <a:latin typeface="Times New Roman"/>
                <a:cs typeface="Times New Roman"/>
              </a:rPr>
              <a:t>AWS provides end-to-end security and privacy </a:t>
            </a:r>
            <a:r>
              <a:rPr sz="1200" dirty="0">
                <a:latin typeface="Times New Roman"/>
                <a:cs typeface="Times New Roman"/>
              </a:rPr>
              <a:t>to</a:t>
            </a:r>
            <a:r>
              <a:rPr sz="1200" spc="50" dirty="0">
                <a:latin typeface="Times New Roman"/>
                <a:cs typeface="Times New Roman"/>
              </a:rPr>
              <a:t> </a:t>
            </a:r>
            <a:r>
              <a:rPr sz="1200" spc="-5" dirty="0">
                <a:latin typeface="Times New Roman"/>
                <a:cs typeface="Times New Roman"/>
              </a:rPr>
              <a:t>customers.</a:t>
            </a:r>
            <a:endParaRPr sz="1200">
              <a:latin typeface="Times New Roman"/>
              <a:cs typeface="Times New Roman"/>
            </a:endParaRPr>
          </a:p>
          <a:p>
            <a:pPr marL="469265" marR="8890" lvl="1" indent="-228600">
              <a:lnSpc>
                <a:spcPct val="143300"/>
              </a:lnSpc>
              <a:spcBef>
                <a:spcPts val="315"/>
              </a:spcBef>
              <a:buSzPct val="83333"/>
              <a:buFont typeface="Symbol"/>
              <a:buChar char=""/>
              <a:tabLst>
                <a:tab pos="469265" algn="l"/>
                <a:tab pos="469900" algn="l"/>
              </a:tabLst>
            </a:pPr>
            <a:r>
              <a:rPr sz="1200" spc="-5" dirty="0">
                <a:latin typeface="Times New Roman"/>
                <a:cs typeface="Times New Roman"/>
              </a:rPr>
              <a:t>AWS has </a:t>
            </a:r>
            <a:r>
              <a:rPr sz="1200" dirty="0">
                <a:latin typeface="Times New Roman"/>
                <a:cs typeface="Times New Roman"/>
              </a:rPr>
              <a:t>a </a:t>
            </a:r>
            <a:r>
              <a:rPr sz="1200" spc="-5" dirty="0">
                <a:latin typeface="Times New Roman"/>
                <a:cs typeface="Times New Roman"/>
              </a:rPr>
              <a:t>virtual </a:t>
            </a:r>
            <a:r>
              <a:rPr sz="1200" dirty="0">
                <a:latin typeface="Times New Roman"/>
                <a:cs typeface="Times New Roman"/>
              </a:rPr>
              <a:t>infrastructure that </a:t>
            </a:r>
            <a:r>
              <a:rPr sz="1200" spc="-5" dirty="0">
                <a:latin typeface="Times New Roman"/>
                <a:cs typeface="Times New Roman"/>
              </a:rPr>
              <a:t>offers </a:t>
            </a:r>
            <a:r>
              <a:rPr sz="1200" dirty="0">
                <a:latin typeface="Times New Roman"/>
                <a:cs typeface="Times New Roman"/>
              </a:rPr>
              <a:t>optimum </a:t>
            </a:r>
            <a:r>
              <a:rPr sz="1200" spc="-5" dirty="0">
                <a:latin typeface="Times New Roman"/>
                <a:cs typeface="Times New Roman"/>
              </a:rPr>
              <a:t>availability </a:t>
            </a:r>
            <a:r>
              <a:rPr sz="1200" dirty="0">
                <a:latin typeface="Times New Roman"/>
                <a:cs typeface="Times New Roman"/>
              </a:rPr>
              <a:t>while </a:t>
            </a:r>
            <a:r>
              <a:rPr sz="1200" spc="-5" dirty="0">
                <a:latin typeface="Times New Roman"/>
                <a:cs typeface="Times New Roman"/>
              </a:rPr>
              <a:t>managing </a:t>
            </a:r>
            <a:r>
              <a:rPr sz="1200" dirty="0">
                <a:latin typeface="Times New Roman"/>
                <a:cs typeface="Times New Roman"/>
              </a:rPr>
              <a:t>full  </a:t>
            </a:r>
            <a:r>
              <a:rPr sz="1200" spc="-5" dirty="0">
                <a:latin typeface="Times New Roman"/>
                <a:cs typeface="Times New Roman"/>
              </a:rPr>
              <a:t>privacy and </a:t>
            </a:r>
            <a:r>
              <a:rPr sz="1200" dirty="0">
                <a:latin typeface="Times New Roman"/>
                <a:cs typeface="Times New Roman"/>
              </a:rPr>
              <a:t>isolation of their</a:t>
            </a:r>
            <a:r>
              <a:rPr sz="1200" spc="5" dirty="0">
                <a:latin typeface="Times New Roman"/>
                <a:cs typeface="Times New Roman"/>
              </a:rPr>
              <a:t> </a:t>
            </a:r>
            <a:r>
              <a:rPr sz="1200" spc="-5" dirty="0">
                <a:latin typeface="Times New Roman"/>
                <a:cs typeface="Times New Roman"/>
              </a:rPr>
              <a:t>operations.</a:t>
            </a:r>
            <a:endParaRPr sz="1200">
              <a:latin typeface="Times New Roman"/>
              <a:cs typeface="Times New Roman"/>
            </a:endParaRPr>
          </a:p>
          <a:p>
            <a:pPr marL="469265" marR="10160" lvl="1" indent="-228600">
              <a:lnSpc>
                <a:spcPct val="143500"/>
              </a:lnSpc>
              <a:spcBef>
                <a:spcPts val="309"/>
              </a:spcBef>
              <a:buSzPct val="83333"/>
              <a:buFont typeface="Symbol"/>
              <a:buChar char=""/>
              <a:tabLst>
                <a:tab pos="469265" algn="l"/>
                <a:tab pos="469900" algn="l"/>
              </a:tabLst>
            </a:pPr>
            <a:r>
              <a:rPr sz="1200" spc="-5" dirty="0">
                <a:latin typeface="Times New Roman"/>
                <a:cs typeface="Times New Roman"/>
              </a:rPr>
              <a:t>Customers can expect </a:t>
            </a:r>
            <a:r>
              <a:rPr sz="1200" dirty="0">
                <a:latin typeface="Times New Roman"/>
                <a:cs typeface="Times New Roman"/>
              </a:rPr>
              <a:t>high-level </a:t>
            </a:r>
            <a:r>
              <a:rPr sz="1200" spc="-5" dirty="0">
                <a:latin typeface="Times New Roman"/>
                <a:cs typeface="Times New Roman"/>
              </a:rPr>
              <a:t>physical </a:t>
            </a:r>
            <a:r>
              <a:rPr sz="1200" dirty="0">
                <a:latin typeface="Times New Roman"/>
                <a:cs typeface="Times New Roman"/>
              </a:rPr>
              <a:t>security </a:t>
            </a:r>
            <a:r>
              <a:rPr sz="1200" spc="-5" dirty="0">
                <a:latin typeface="Times New Roman"/>
                <a:cs typeface="Times New Roman"/>
              </a:rPr>
              <a:t>because </a:t>
            </a:r>
            <a:r>
              <a:rPr sz="1200" dirty="0">
                <a:latin typeface="Times New Roman"/>
                <a:cs typeface="Times New Roman"/>
              </a:rPr>
              <a:t>of Amazon's </a:t>
            </a:r>
            <a:r>
              <a:rPr sz="1200" spc="-5" dirty="0">
                <a:latin typeface="Times New Roman"/>
                <a:cs typeface="Times New Roman"/>
              </a:rPr>
              <a:t>several </a:t>
            </a:r>
            <a:r>
              <a:rPr sz="1200" dirty="0">
                <a:latin typeface="Times New Roman"/>
                <a:cs typeface="Times New Roman"/>
              </a:rPr>
              <a:t>years of  </a:t>
            </a:r>
            <a:r>
              <a:rPr sz="1200" spc="-5" dirty="0">
                <a:latin typeface="Times New Roman"/>
                <a:cs typeface="Times New Roman"/>
              </a:rPr>
              <a:t>experience </a:t>
            </a:r>
            <a:r>
              <a:rPr sz="1200" dirty="0">
                <a:latin typeface="Times New Roman"/>
                <a:cs typeface="Times New Roman"/>
              </a:rPr>
              <a:t>in designing, </a:t>
            </a:r>
            <a:r>
              <a:rPr sz="1200" spc="-5" dirty="0">
                <a:latin typeface="Times New Roman"/>
                <a:cs typeface="Times New Roman"/>
              </a:rPr>
              <a:t>developing, and </a:t>
            </a:r>
            <a:r>
              <a:rPr sz="1200" dirty="0">
                <a:latin typeface="Times New Roman"/>
                <a:cs typeface="Times New Roman"/>
              </a:rPr>
              <a:t>maintaining </a:t>
            </a:r>
            <a:r>
              <a:rPr sz="1200" spc="-5" dirty="0">
                <a:latin typeface="Times New Roman"/>
                <a:cs typeface="Times New Roman"/>
              </a:rPr>
              <a:t>large-scale </a:t>
            </a:r>
            <a:r>
              <a:rPr sz="1200" spc="-10" dirty="0">
                <a:latin typeface="Times New Roman"/>
                <a:cs typeface="Times New Roman"/>
              </a:rPr>
              <a:t>IT </a:t>
            </a:r>
            <a:r>
              <a:rPr sz="1200" dirty="0">
                <a:latin typeface="Times New Roman"/>
                <a:cs typeface="Times New Roman"/>
              </a:rPr>
              <a:t>operation</a:t>
            </a:r>
            <a:r>
              <a:rPr sz="1200" spc="80" dirty="0">
                <a:latin typeface="Times New Roman"/>
                <a:cs typeface="Times New Roman"/>
              </a:rPr>
              <a:t> </a:t>
            </a:r>
            <a:r>
              <a:rPr sz="1200" spc="-5" dirty="0">
                <a:latin typeface="Times New Roman"/>
                <a:cs typeface="Times New Roman"/>
              </a:rPr>
              <a:t>centers.</a:t>
            </a:r>
            <a:endParaRPr sz="1200">
              <a:latin typeface="Times New Roman"/>
              <a:cs typeface="Times New Roman"/>
            </a:endParaRPr>
          </a:p>
          <a:p>
            <a:pPr marL="469265" marR="10160" lvl="1" indent="-228600">
              <a:lnSpc>
                <a:spcPct val="143300"/>
              </a:lnSpc>
              <a:spcBef>
                <a:spcPts val="310"/>
              </a:spcBef>
              <a:buSzPct val="83333"/>
              <a:buFont typeface="Symbol"/>
              <a:buChar char=""/>
              <a:tabLst>
                <a:tab pos="469265" algn="l"/>
                <a:tab pos="469900" algn="l"/>
              </a:tabLst>
            </a:pPr>
            <a:r>
              <a:rPr sz="1200" spc="-5" dirty="0">
                <a:latin typeface="Times New Roman"/>
                <a:cs typeface="Times New Roman"/>
              </a:rPr>
              <a:t>AWS ensures </a:t>
            </a:r>
            <a:r>
              <a:rPr sz="1200" dirty="0">
                <a:latin typeface="Times New Roman"/>
                <a:cs typeface="Times New Roman"/>
              </a:rPr>
              <a:t>the three </a:t>
            </a:r>
            <a:r>
              <a:rPr sz="1200" spc="-5" dirty="0">
                <a:latin typeface="Times New Roman"/>
                <a:cs typeface="Times New Roman"/>
              </a:rPr>
              <a:t>aspects </a:t>
            </a:r>
            <a:r>
              <a:rPr sz="1200" dirty="0">
                <a:latin typeface="Times New Roman"/>
                <a:cs typeface="Times New Roman"/>
              </a:rPr>
              <a:t>of </a:t>
            </a:r>
            <a:r>
              <a:rPr sz="1200" spc="-5" dirty="0">
                <a:latin typeface="Times New Roman"/>
                <a:cs typeface="Times New Roman"/>
              </a:rPr>
              <a:t>security, </a:t>
            </a:r>
            <a:r>
              <a:rPr sz="1200" dirty="0">
                <a:latin typeface="Times New Roman"/>
                <a:cs typeface="Times New Roman"/>
              </a:rPr>
              <a:t>i.e., </a:t>
            </a:r>
            <a:r>
              <a:rPr sz="1200" spc="-5" dirty="0">
                <a:latin typeface="Times New Roman"/>
                <a:cs typeface="Times New Roman"/>
              </a:rPr>
              <a:t>Confidentiality, integrity, and availability  </a:t>
            </a:r>
            <a:r>
              <a:rPr sz="1200" dirty="0">
                <a:latin typeface="Times New Roman"/>
                <a:cs typeface="Times New Roman"/>
              </a:rPr>
              <a:t>of</a:t>
            </a:r>
            <a:r>
              <a:rPr sz="1200" spc="-5" dirty="0">
                <a:latin typeface="Times New Roman"/>
                <a:cs typeface="Times New Roman"/>
              </a:rPr>
              <a:t> users.</a:t>
            </a:r>
            <a:endParaRPr sz="1200">
              <a:latin typeface="Times New Roman"/>
              <a:cs typeface="Times New Roman"/>
            </a:endParaRPr>
          </a:p>
          <a:p>
            <a:pPr lvl="1">
              <a:lnSpc>
                <a:spcPct val="100000"/>
              </a:lnSpc>
              <a:spcBef>
                <a:spcPts val="10"/>
              </a:spcBef>
              <a:buFont typeface="Symbol"/>
              <a:buChar char=""/>
            </a:pPr>
            <a:endParaRPr sz="1750">
              <a:latin typeface="Times New Roman"/>
              <a:cs typeface="Times New Roman"/>
            </a:endParaRPr>
          </a:p>
          <a:p>
            <a:pPr marL="12700">
              <a:lnSpc>
                <a:spcPct val="100000"/>
              </a:lnSpc>
            </a:pPr>
            <a:r>
              <a:rPr sz="1600" b="1" spc="-65" dirty="0">
                <a:latin typeface="Times New Roman"/>
                <a:cs typeface="Times New Roman"/>
              </a:rPr>
              <a:t>AWS </a:t>
            </a:r>
            <a:r>
              <a:rPr sz="1600" b="1" spc="-5" dirty="0">
                <a:latin typeface="Times New Roman"/>
                <a:cs typeface="Times New Roman"/>
              </a:rPr>
              <a:t>Global</a:t>
            </a:r>
            <a:r>
              <a:rPr sz="1600" b="1" spc="60" dirty="0">
                <a:latin typeface="Times New Roman"/>
                <a:cs typeface="Times New Roman"/>
              </a:rPr>
              <a:t> </a:t>
            </a:r>
            <a:r>
              <a:rPr sz="1600" b="1" spc="-10" dirty="0">
                <a:latin typeface="Times New Roman"/>
                <a:cs typeface="Times New Roman"/>
              </a:rPr>
              <a:t>Infrastructure</a:t>
            </a:r>
            <a:endParaRPr sz="1600">
              <a:latin typeface="Times New Roman"/>
              <a:cs typeface="Times New Roman"/>
            </a:endParaRPr>
          </a:p>
          <a:p>
            <a:pPr>
              <a:lnSpc>
                <a:spcPct val="100000"/>
              </a:lnSpc>
              <a:spcBef>
                <a:spcPts val="40"/>
              </a:spcBef>
            </a:pPr>
            <a:endParaRPr sz="1400">
              <a:latin typeface="Times New Roman"/>
              <a:cs typeface="Times New Roman"/>
            </a:endParaRPr>
          </a:p>
          <a:p>
            <a:pPr marL="469265" lvl="1" indent="-228600">
              <a:lnSpc>
                <a:spcPct val="100000"/>
              </a:lnSpc>
              <a:buSzPct val="83333"/>
              <a:buFont typeface="Symbol"/>
              <a:buChar char=""/>
              <a:tabLst>
                <a:tab pos="469265" algn="l"/>
                <a:tab pos="469900" algn="l"/>
              </a:tabLst>
            </a:pPr>
            <a:r>
              <a:rPr sz="1200" spc="-35" dirty="0">
                <a:latin typeface="Times New Roman"/>
                <a:cs typeface="Times New Roman"/>
              </a:rPr>
              <a:t>AWS </a:t>
            </a:r>
            <a:r>
              <a:rPr sz="1200" dirty="0">
                <a:latin typeface="Times New Roman"/>
                <a:cs typeface="Times New Roman"/>
              </a:rPr>
              <a:t>is a </a:t>
            </a:r>
            <a:r>
              <a:rPr sz="1200" spc="-5" dirty="0">
                <a:latin typeface="Times New Roman"/>
                <a:cs typeface="Times New Roman"/>
              </a:rPr>
              <a:t>cloud </a:t>
            </a:r>
            <a:r>
              <a:rPr sz="1200" dirty="0">
                <a:latin typeface="Times New Roman"/>
                <a:cs typeface="Times New Roman"/>
              </a:rPr>
              <a:t>computing </a:t>
            </a:r>
            <a:r>
              <a:rPr sz="1200" spc="-5" dirty="0">
                <a:latin typeface="Times New Roman"/>
                <a:cs typeface="Times New Roman"/>
              </a:rPr>
              <a:t>platform which </a:t>
            </a:r>
            <a:r>
              <a:rPr sz="1200" dirty="0">
                <a:latin typeface="Times New Roman"/>
                <a:cs typeface="Times New Roman"/>
              </a:rPr>
              <a:t>is </a:t>
            </a:r>
            <a:r>
              <a:rPr sz="1200" spc="-5" dirty="0">
                <a:latin typeface="Times New Roman"/>
                <a:cs typeface="Times New Roman"/>
              </a:rPr>
              <a:t>globally</a:t>
            </a:r>
            <a:r>
              <a:rPr sz="1200" spc="55" dirty="0">
                <a:latin typeface="Times New Roman"/>
                <a:cs typeface="Times New Roman"/>
              </a:rPr>
              <a:t> </a:t>
            </a:r>
            <a:r>
              <a:rPr sz="1200" spc="-5" dirty="0">
                <a:latin typeface="Times New Roman"/>
                <a:cs typeface="Times New Roman"/>
              </a:rPr>
              <a:t>available.</a:t>
            </a:r>
            <a:endParaRPr sz="1200">
              <a:latin typeface="Times New Roman"/>
              <a:cs typeface="Times New Roman"/>
            </a:endParaRPr>
          </a:p>
          <a:p>
            <a:pPr marL="469265" marR="9525" lvl="1" indent="-228600">
              <a:lnSpc>
                <a:spcPct val="143300"/>
              </a:lnSpc>
              <a:spcBef>
                <a:spcPts val="15"/>
              </a:spcBef>
              <a:buSzPct val="83333"/>
              <a:buFont typeface="Symbol"/>
              <a:buChar char=""/>
              <a:tabLst>
                <a:tab pos="469265" algn="l"/>
                <a:tab pos="469900" algn="l"/>
              </a:tabLst>
            </a:pPr>
            <a:r>
              <a:rPr sz="1200" spc="-5" dirty="0">
                <a:latin typeface="Times New Roman"/>
                <a:cs typeface="Times New Roman"/>
              </a:rPr>
              <a:t>Global infrastructure </a:t>
            </a:r>
            <a:r>
              <a:rPr sz="1200" dirty="0">
                <a:latin typeface="Times New Roman"/>
                <a:cs typeface="Times New Roman"/>
              </a:rPr>
              <a:t>is a </a:t>
            </a:r>
            <a:r>
              <a:rPr sz="1200" spc="-5" dirty="0">
                <a:latin typeface="Times New Roman"/>
                <a:cs typeface="Times New Roman"/>
              </a:rPr>
              <a:t>region around </a:t>
            </a:r>
            <a:r>
              <a:rPr sz="1200" dirty="0">
                <a:latin typeface="Times New Roman"/>
                <a:cs typeface="Times New Roman"/>
              </a:rPr>
              <a:t>the </a:t>
            </a:r>
            <a:r>
              <a:rPr sz="1200" spc="-5" dirty="0">
                <a:latin typeface="Times New Roman"/>
                <a:cs typeface="Times New Roman"/>
              </a:rPr>
              <a:t>world </a:t>
            </a:r>
            <a:r>
              <a:rPr sz="1200" dirty="0">
                <a:latin typeface="Times New Roman"/>
                <a:cs typeface="Times New Roman"/>
              </a:rPr>
              <a:t>in </a:t>
            </a:r>
            <a:r>
              <a:rPr sz="1200" spc="-5" dirty="0">
                <a:latin typeface="Times New Roman"/>
                <a:cs typeface="Times New Roman"/>
              </a:rPr>
              <a:t>which </a:t>
            </a:r>
            <a:r>
              <a:rPr sz="1200" spc="-35" dirty="0">
                <a:latin typeface="Times New Roman"/>
                <a:cs typeface="Times New Roman"/>
              </a:rPr>
              <a:t>AWS </a:t>
            </a:r>
            <a:r>
              <a:rPr sz="1200" spc="-5" dirty="0">
                <a:latin typeface="Times New Roman"/>
                <a:cs typeface="Times New Roman"/>
              </a:rPr>
              <a:t>is based. Global  infrastructure </a:t>
            </a:r>
            <a:r>
              <a:rPr sz="1200" dirty="0">
                <a:latin typeface="Times New Roman"/>
                <a:cs typeface="Times New Roman"/>
              </a:rPr>
              <a:t>is a </a:t>
            </a:r>
            <a:r>
              <a:rPr sz="1200" spc="-5" dirty="0">
                <a:latin typeface="Times New Roman"/>
                <a:cs typeface="Times New Roman"/>
              </a:rPr>
              <a:t>bunch </a:t>
            </a:r>
            <a:r>
              <a:rPr sz="1200" dirty="0">
                <a:latin typeface="Times New Roman"/>
                <a:cs typeface="Times New Roman"/>
              </a:rPr>
              <a:t>of </a:t>
            </a:r>
            <a:r>
              <a:rPr sz="1200" spc="-5" dirty="0">
                <a:latin typeface="Times New Roman"/>
                <a:cs typeface="Times New Roman"/>
              </a:rPr>
              <a:t>high-level </a:t>
            </a:r>
            <a:r>
              <a:rPr sz="1200" dirty="0">
                <a:latin typeface="Times New Roman"/>
                <a:cs typeface="Times New Roman"/>
              </a:rPr>
              <a:t>IT services </a:t>
            </a:r>
            <a:r>
              <a:rPr sz="1200" spc="-5" dirty="0">
                <a:latin typeface="Times New Roman"/>
                <a:cs typeface="Times New Roman"/>
              </a:rPr>
              <a:t>which </a:t>
            </a:r>
            <a:r>
              <a:rPr sz="1200" dirty="0">
                <a:latin typeface="Times New Roman"/>
                <a:cs typeface="Times New Roman"/>
              </a:rPr>
              <a:t>is shown</a:t>
            </a:r>
            <a:r>
              <a:rPr sz="1200" spc="-10" dirty="0">
                <a:latin typeface="Times New Roman"/>
                <a:cs typeface="Times New Roman"/>
              </a:rPr>
              <a:t> </a:t>
            </a:r>
            <a:r>
              <a:rPr sz="1200" spc="-5" dirty="0">
                <a:latin typeface="Times New Roman"/>
                <a:cs typeface="Times New Roman"/>
              </a:rPr>
              <a:t>below:</a:t>
            </a:r>
            <a:endParaRPr sz="1200">
              <a:latin typeface="Times New Roman"/>
              <a:cs typeface="Times New Roman"/>
            </a:endParaRPr>
          </a:p>
          <a:p>
            <a:pPr marL="469265" marR="9525" lvl="1" indent="-228600">
              <a:lnSpc>
                <a:spcPct val="143300"/>
              </a:lnSpc>
              <a:spcBef>
                <a:spcPts val="10"/>
              </a:spcBef>
              <a:buSzPct val="83333"/>
              <a:buFont typeface="Symbol"/>
              <a:buChar char=""/>
              <a:tabLst>
                <a:tab pos="469265" algn="l"/>
                <a:tab pos="469900" algn="l"/>
              </a:tabLst>
            </a:pPr>
            <a:r>
              <a:rPr sz="1200" spc="-35" dirty="0">
                <a:latin typeface="Times New Roman"/>
                <a:cs typeface="Times New Roman"/>
              </a:rPr>
              <a:t>AWS </a:t>
            </a:r>
            <a:r>
              <a:rPr sz="1200" dirty="0">
                <a:latin typeface="Times New Roman"/>
                <a:cs typeface="Times New Roman"/>
              </a:rPr>
              <a:t>is </a:t>
            </a:r>
            <a:r>
              <a:rPr sz="1200" spc="-5" dirty="0">
                <a:latin typeface="Times New Roman"/>
                <a:cs typeface="Times New Roman"/>
              </a:rPr>
              <a:t>available </a:t>
            </a:r>
            <a:r>
              <a:rPr sz="1200" dirty="0">
                <a:latin typeface="Times New Roman"/>
                <a:cs typeface="Times New Roman"/>
              </a:rPr>
              <a:t>in 19 regions, </a:t>
            </a:r>
            <a:r>
              <a:rPr sz="1200" spc="-5" dirty="0">
                <a:latin typeface="Times New Roman"/>
                <a:cs typeface="Times New Roman"/>
              </a:rPr>
              <a:t>and </a:t>
            </a:r>
            <a:r>
              <a:rPr sz="1200" dirty="0">
                <a:latin typeface="Times New Roman"/>
                <a:cs typeface="Times New Roman"/>
              </a:rPr>
              <a:t>57 availability </a:t>
            </a:r>
            <a:r>
              <a:rPr sz="1200" spc="-5" dirty="0">
                <a:latin typeface="Times New Roman"/>
                <a:cs typeface="Times New Roman"/>
              </a:rPr>
              <a:t>zones </a:t>
            </a:r>
            <a:r>
              <a:rPr sz="1200" dirty="0">
                <a:latin typeface="Times New Roman"/>
                <a:cs typeface="Times New Roman"/>
              </a:rPr>
              <a:t>in </a:t>
            </a:r>
            <a:r>
              <a:rPr sz="1200" spc="-5" dirty="0">
                <a:latin typeface="Times New Roman"/>
                <a:cs typeface="Times New Roman"/>
              </a:rPr>
              <a:t>December </a:t>
            </a:r>
            <a:r>
              <a:rPr sz="1200" dirty="0">
                <a:latin typeface="Times New Roman"/>
                <a:cs typeface="Times New Roman"/>
              </a:rPr>
              <a:t>2018 </a:t>
            </a:r>
            <a:r>
              <a:rPr sz="1200" spc="-5" dirty="0">
                <a:latin typeface="Times New Roman"/>
                <a:cs typeface="Times New Roman"/>
              </a:rPr>
              <a:t>and </a:t>
            </a:r>
            <a:r>
              <a:rPr sz="1200" dirty="0">
                <a:latin typeface="Times New Roman"/>
                <a:cs typeface="Times New Roman"/>
              </a:rPr>
              <a:t>5 more  </a:t>
            </a:r>
            <a:r>
              <a:rPr sz="1200" spc="-5" dirty="0">
                <a:latin typeface="Times New Roman"/>
                <a:cs typeface="Times New Roman"/>
              </a:rPr>
              <a:t>regions </a:t>
            </a:r>
            <a:r>
              <a:rPr sz="1200" dirty="0">
                <a:latin typeface="Times New Roman"/>
                <a:cs typeface="Times New Roman"/>
              </a:rPr>
              <a:t>15 more availability </a:t>
            </a:r>
            <a:r>
              <a:rPr sz="1200" spc="-5" dirty="0">
                <a:latin typeface="Times New Roman"/>
                <a:cs typeface="Times New Roman"/>
              </a:rPr>
              <a:t>zones </a:t>
            </a:r>
            <a:r>
              <a:rPr sz="1200" dirty="0">
                <a:latin typeface="Times New Roman"/>
                <a:cs typeface="Times New Roman"/>
              </a:rPr>
              <a:t>for</a:t>
            </a:r>
            <a:r>
              <a:rPr sz="1200" spc="-20" dirty="0">
                <a:latin typeface="Times New Roman"/>
                <a:cs typeface="Times New Roman"/>
              </a:rPr>
              <a:t> </a:t>
            </a:r>
            <a:r>
              <a:rPr sz="1200" dirty="0">
                <a:latin typeface="Times New Roman"/>
                <a:cs typeface="Times New Roman"/>
              </a:rPr>
              <a:t>2019.</a:t>
            </a:r>
            <a:endParaRPr sz="1200">
              <a:latin typeface="Times New Roman"/>
              <a:cs typeface="Times New Roman"/>
            </a:endParaRPr>
          </a:p>
          <a:p>
            <a:pPr lvl="1">
              <a:lnSpc>
                <a:spcPct val="100000"/>
              </a:lnSpc>
              <a:spcBef>
                <a:spcPts val="15"/>
              </a:spcBef>
              <a:buFont typeface="Symbol"/>
              <a:buChar char=""/>
            </a:pPr>
            <a:endParaRPr sz="1750">
              <a:latin typeface="Times New Roman"/>
              <a:cs typeface="Times New Roman"/>
            </a:endParaRPr>
          </a:p>
          <a:p>
            <a:pPr marL="12700">
              <a:lnSpc>
                <a:spcPct val="100000"/>
              </a:lnSpc>
              <a:spcBef>
                <a:spcPts val="5"/>
              </a:spcBef>
            </a:pPr>
            <a:r>
              <a:rPr sz="1200" dirty="0">
                <a:solidFill>
                  <a:srgbClr val="333333"/>
                </a:solidFill>
                <a:latin typeface="Times New Roman"/>
                <a:cs typeface="Times New Roman"/>
              </a:rPr>
              <a:t>The following </a:t>
            </a:r>
            <a:r>
              <a:rPr sz="1200" spc="-5" dirty="0">
                <a:solidFill>
                  <a:srgbClr val="333333"/>
                </a:solidFill>
                <a:latin typeface="Times New Roman"/>
                <a:cs typeface="Times New Roman"/>
              </a:rPr>
              <a:t>are </a:t>
            </a:r>
            <a:r>
              <a:rPr sz="1200" dirty="0">
                <a:solidFill>
                  <a:srgbClr val="333333"/>
                </a:solidFill>
                <a:latin typeface="Times New Roman"/>
                <a:cs typeface="Times New Roman"/>
              </a:rPr>
              <a:t>the components </a:t>
            </a:r>
            <a:r>
              <a:rPr sz="1200" spc="-5" dirty="0">
                <a:solidFill>
                  <a:srgbClr val="333333"/>
                </a:solidFill>
                <a:latin typeface="Times New Roman"/>
                <a:cs typeface="Times New Roman"/>
              </a:rPr>
              <a:t>that make </a:t>
            </a:r>
            <a:r>
              <a:rPr sz="1200" dirty="0">
                <a:solidFill>
                  <a:srgbClr val="333333"/>
                </a:solidFill>
                <a:latin typeface="Times New Roman"/>
                <a:cs typeface="Times New Roman"/>
              </a:rPr>
              <a:t>up the </a:t>
            </a:r>
            <a:r>
              <a:rPr sz="1200" spc="-5" dirty="0">
                <a:solidFill>
                  <a:srgbClr val="333333"/>
                </a:solidFill>
                <a:latin typeface="Times New Roman"/>
                <a:cs typeface="Times New Roman"/>
              </a:rPr>
              <a:t>AWS</a:t>
            </a:r>
            <a:r>
              <a:rPr sz="1200" spc="-15" dirty="0">
                <a:solidFill>
                  <a:srgbClr val="333333"/>
                </a:solidFill>
                <a:latin typeface="Times New Roman"/>
                <a:cs typeface="Times New Roman"/>
              </a:rPr>
              <a:t> </a:t>
            </a:r>
            <a:r>
              <a:rPr sz="1200" spc="-5" dirty="0">
                <a:solidFill>
                  <a:srgbClr val="333333"/>
                </a:solidFill>
                <a:latin typeface="Times New Roman"/>
                <a:cs typeface="Times New Roman"/>
              </a:rPr>
              <a:t>infrastructure:</a:t>
            </a:r>
            <a:endParaRPr sz="1200">
              <a:latin typeface="Times New Roman"/>
              <a:cs typeface="Times New Roman"/>
            </a:endParaRPr>
          </a:p>
          <a:p>
            <a:pPr>
              <a:lnSpc>
                <a:spcPct val="100000"/>
              </a:lnSpc>
              <a:spcBef>
                <a:spcPts val="10"/>
              </a:spcBef>
            </a:pPr>
            <a:endParaRPr sz="1750">
              <a:latin typeface="Times New Roman"/>
              <a:cs typeface="Times New Roman"/>
            </a:endParaRPr>
          </a:p>
          <a:p>
            <a:pPr marL="469265" lvl="1" indent="-228600">
              <a:lnSpc>
                <a:spcPct val="100000"/>
              </a:lnSpc>
              <a:spcBef>
                <a:spcPts val="5"/>
              </a:spcBef>
              <a:buSzPct val="83333"/>
              <a:buFont typeface="Symbol"/>
              <a:buChar char=""/>
              <a:tabLst>
                <a:tab pos="469265" algn="l"/>
                <a:tab pos="469900" algn="l"/>
              </a:tabLst>
            </a:pPr>
            <a:r>
              <a:rPr sz="1200" spc="-10" dirty="0">
                <a:latin typeface="Times New Roman"/>
                <a:cs typeface="Times New Roman"/>
              </a:rPr>
              <a:t>Availability</a:t>
            </a:r>
            <a:r>
              <a:rPr sz="1200" spc="-5" dirty="0">
                <a:latin typeface="Times New Roman"/>
                <a:cs typeface="Times New Roman"/>
              </a:rPr>
              <a:t> Zones</a:t>
            </a:r>
            <a:endParaRPr sz="1200">
              <a:latin typeface="Times New Roman"/>
              <a:cs typeface="Times New Roman"/>
            </a:endParaRPr>
          </a:p>
          <a:p>
            <a:pPr marL="469265" lvl="1" indent="-228600">
              <a:lnSpc>
                <a:spcPct val="100000"/>
              </a:lnSpc>
              <a:spcBef>
                <a:spcPts val="635"/>
              </a:spcBef>
              <a:buSzPct val="83333"/>
              <a:buFont typeface="Symbol"/>
              <a:buChar char=""/>
              <a:tabLst>
                <a:tab pos="469265" algn="l"/>
                <a:tab pos="469900" algn="l"/>
              </a:tabLst>
            </a:pPr>
            <a:r>
              <a:rPr sz="1200" spc="-5" dirty="0">
                <a:latin typeface="Times New Roman"/>
                <a:cs typeface="Times New Roman"/>
              </a:rPr>
              <a:t>Region</a:t>
            </a:r>
            <a:endParaRPr sz="1200">
              <a:latin typeface="Times New Roman"/>
              <a:cs typeface="Times New Roman"/>
            </a:endParaRPr>
          </a:p>
          <a:p>
            <a:pPr marL="469265" lvl="1" indent="-228600">
              <a:lnSpc>
                <a:spcPct val="100000"/>
              </a:lnSpc>
              <a:spcBef>
                <a:spcPts val="625"/>
              </a:spcBef>
              <a:buSzPct val="83333"/>
              <a:buFont typeface="Symbol"/>
              <a:buChar char=""/>
              <a:tabLst>
                <a:tab pos="469265" algn="l"/>
                <a:tab pos="469900" algn="l"/>
              </a:tabLst>
            </a:pPr>
            <a:r>
              <a:rPr sz="1200" dirty="0">
                <a:latin typeface="Times New Roman"/>
                <a:cs typeface="Times New Roman"/>
              </a:rPr>
              <a:t>Edge</a:t>
            </a:r>
            <a:r>
              <a:rPr sz="1200" spc="-15" dirty="0">
                <a:latin typeface="Times New Roman"/>
                <a:cs typeface="Times New Roman"/>
              </a:rPr>
              <a:t> </a:t>
            </a:r>
            <a:r>
              <a:rPr sz="1200" spc="-5" dirty="0">
                <a:latin typeface="Times New Roman"/>
                <a:cs typeface="Times New Roman"/>
              </a:rPr>
              <a:t>locations</a:t>
            </a:r>
            <a:endParaRPr sz="1200">
              <a:latin typeface="Times New Roman"/>
              <a:cs typeface="Times New Roman"/>
            </a:endParaRPr>
          </a:p>
          <a:p>
            <a:pPr marL="469265" lvl="1" indent="-228600">
              <a:lnSpc>
                <a:spcPct val="100000"/>
              </a:lnSpc>
              <a:spcBef>
                <a:spcPts val="635"/>
              </a:spcBef>
              <a:buSzPct val="83333"/>
              <a:buFont typeface="Symbol"/>
              <a:buChar char=""/>
              <a:tabLst>
                <a:tab pos="469265" algn="l"/>
                <a:tab pos="469900" algn="l"/>
              </a:tabLst>
            </a:pPr>
            <a:r>
              <a:rPr sz="1200" spc="-5" dirty="0">
                <a:latin typeface="Times New Roman"/>
                <a:cs typeface="Times New Roman"/>
              </a:rPr>
              <a:t>Regional </a:t>
            </a:r>
            <a:r>
              <a:rPr sz="1200" dirty="0">
                <a:latin typeface="Times New Roman"/>
                <a:cs typeface="Times New Roman"/>
              </a:rPr>
              <a:t>Edge</a:t>
            </a:r>
            <a:r>
              <a:rPr sz="1200" spc="-10" dirty="0">
                <a:latin typeface="Times New Roman"/>
                <a:cs typeface="Times New Roman"/>
              </a:rPr>
              <a:t> </a:t>
            </a:r>
            <a:r>
              <a:rPr sz="1200" spc="-5" dirty="0">
                <a:latin typeface="Times New Roman"/>
                <a:cs typeface="Times New Roman"/>
              </a:rPr>
              <a:t>Caches</a:t>
            </a:r>
            <a:endParaRPr sz="1200">
              <a:latin typeface="Times New Roman"/>
              <a:cs typeface="Times New Roman"/>
            </a:endParaRPr>
          </a:p>
        </p:txBody>
      </p:sp>
      <p:sp>
        <p:nvSpPr>
          <p:cNvPr id="3" name="object 3"/>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76466" y="436880"/>
            <a:ext cx="965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6</a:t>
            </a:r>
            <a:endParaRPr sz="1100">
              <a:latin typeface="Carlito"/>
              <a:cs typeface="Carlito"/>
            </a:endParaRPr>
          </a:p>
        </p:txBody>
      </p:sp>
      <p:sp>
        <p:nvSpPr>
          <p:cNvPr id="3" name="object 3"/>
          <p:cNvSpPr txBox="1"/>
          <p:nvPr/>
        </p:nvSpPr>
        <p:spPr>
          <a:xfrm>
            <a:off x="902004" y="3128898"/>
            <a:ext cx="5970270" cy="5207635"/>
          </a:xfrm>
          <a:prstGeom prst="rect">
            <a:avLst/>
          </a:prstGeom>
        </p:spPr>
        <p:txBody>
          <a:bodyPr vert="horz" wrap="square" lIns="0" tIns="11430" rIns="0" bIns="0" rtlCol="0">
            <a:spAutoFit/>
          </a:bodyPr>
          <a:lstStyle/>
          <a:p>
            <a:pPr marL="12700" marR="8890" algn="just">
              <a:lnSpc>
                <a:spcPct val="143800"/>
              </a:lnSpc>
              <a:spcBef>
                <a:spcPts val="90"/>
              </a:spcBef>
            </a:pPr>
            <a:r>
              <a:rPr sz="1200" dirty="0">
                <a:latin typeface="Times New Roman"/>
                <a:cs typeface="Times New Roman"/>
              </a:rPr>
              <a:t>In</a:t>
            </a:r>
            <a:r>
              <a:rPr sz="1200" spc="-120" dirty="0">
                <a:latin typeface="Times New Roman"/>
                <a:cs typeface="Times New Roman"/>
              </a:rPr>
              <a:t> </a:t>
            </a:r>
            <a:r>
              <a:rPr sz="1200" spc="-5" dirty="0">
                <a:latin typeface="Times New Roman"/>
                <a:cs typeface="Times New Roman"/>
              </a:rPr>
              <a:t>Amazon</a:t>
            </a:r>
            <a:r>
              <a:rPr sz="1200" spc="-70" dirty="0">
                <a:latin typeface="Times New Roman"/>
                <a:cs typeface="Times New Roman"/>
              </a:rPr>
              <a:t> </a:t>
            </a:r>
            <a:r>
              <a:rPr sz="1200" spc="-35" dirty="0">
                <a:latin typeface="Times New Roman"/>
                <a:cs typeface="Times New Roman"/>
              </a:rPr>
              <a:t>Web</a:t>
            </a:r>
            <a:r>
              <a:rPr sz="1200" spc="-55" dirty="0">
                <a:latin typeface="Times New Roman"/>
                <a:cs typeface="Times New Roman"/>
              </a:rPr>
              <a:t> </a:t>
            </a:r>
            <a:r>
              <a:rPr sz="1200" spc="-5" dirty="0">
                <a:latin typeface="Times New Roman"/>
                <a:cs typeface="Times New Roman"/>
              </a:rPr>
              <a:t>Services</a:t>
            </a:r>
            <a:r>
              <a:rPr sz="1200" spc="-40" dirty="0">
                <a:latin typeface="Times New Roman"/>
                <a:cs typeface="Times New Roman"/>
              </a:rPr>
              <a:t> </a:t>
            </a:r>
            <a:r>
              <a:rPr sz="1200" spc="-20" dirty="0">
                <a:latin typeface="Times New Roman"/>
                <a:cs typeface="Times New Roman"/>
              </a:rPr>
              <a:t>(AWS),</a:t>
            </a:r>
            <a:r>
              <a:rPr sz="1200" spc="-50" dirty="0">
                <a:latin typeface="Times New Roman"/>
                <a:cs typeface="Times New Roman"/>
              </a:rPr>
              <a:t> </a:t>
            </a:r>
            <a:r>
              <a:rPr sz="1200" spc="-5" dirty="0">
                <a:latin typeface="Times New Roman"/>
                <a:cs typeface="Times New Roman"/>
              </a:rPr>
              <a:t>an</a:t>
            </a:r>
            <a:r>
              <a:rPr sz="1200" spc="-114" dirty="0">
                <a:latin typeface="Times New Roman"/>
                <a:cs typeface="Times New Roman"/>
              </a:rPr>
              <a:t> </a:t>
            </a:r>
            <a:r>
              <a:rPr sz="1200" spc="-10" dirty="0">
                <a:latin typeface="Times New Roman"/>
                <a:cs typeface="Times New Roman"/>
              </a:rPr>
              <a:t>Availability</a:t>
            </a:r>
            <a:r>
              <a:rPr sz="1200" spc="-50" dirty="0">
                <a:latin typeface="Times New Roman"/>
                <a:cs typeface="Times New Roman"/>
              </a:rPr>
              <a:t> </a:t>
            </a:r>
            <a:r>
              <a:rPr sz="1200" dirty="0">
                <a:latin typeface="Times New Roman"/>
                <a:cs typeface="Times New Roman"/>
              </a:rPr>
              <a:t>Zone</a:t>
            </a:r>
            <a:r>
              <a:rPr sz="1200" spc="-65" dirty="0">
                <a:latin typeface="Times New Roman"/>
                <a:cs typeface="Times New Roman"/>
              </a:rPr>
              <a:t> </a:t>
            </a:r>
            <a:r>
              <a:rPr sz="1200" spc="-5" dirty="0">
                <a:latin typeface="Times New Roman"/>
                <a:cs typeface="Times New Roman"/>
              </a:rPr>
              <a:t>(AZ)</a:t>
            </a:r>
            <a:r>
              <a:rPr sz="1200" spc="-55" dirty="0">
                <a:latin typeface="Times New Roman"/>
                <a:cs typeface="Times New Roman"/>
              </a:rPr>
              <a:t> </a:t>
            </a:r>
            <a:r>
              <a:rPr sz="1200" dirty="0">
                <a:latin typeface="Times New Roman"/>
                <a:cs typeface="Times New Roman"/>
              </a:rPr>
              <a:t>refers</a:t>
            </a:r>
            <a:r>
              <a:rPr sz="1200" spc="-60" dirty="0">
                <a:latin typeface="Times New Roman"/>
                <a:cs typeface="Times New Roman"/>
              </a:rPr>
              <a:t> </a:t>
            </a:r>
            <a:r>
              <a:rPr sz="1200" dirty="0">
                <a:latin typeface="Times New Roman"/>
                <a:cs typeface="Times New Roman"/>
              </a:rPr>
              <a:t>to</a:t>
            </a:r>
            <a:r>
              <a:rPr sz="1200" spc="-40" dirty="0">
                <a:latin typeface="Times New Roman"/>
                <a:cs typeface="Times New Roman"/>
              </a:rPr>
              <a:t> </a:t>
            </a:r>
            <a:r>
              <a:rPr sz="1200" dirty="0">
                <a:latin typeface="Times New Roman"/>
                <a:cs typeface="Times New Roman"/>
              </a:rPr>
              <a:t>a</a:t>
            </a:r>
            <a:r>
              <a:rPr sz="1200" spc="-60" dirty="0">
                <a:latin typeface="Times New Roman"/>
                <a:cs typeface="Times New Roman"/>
              </a:rPr>
              <a:t> </a:t>
            </a:r>
            <a:r>
              <a:rPr sz="1200" dirty="0">
                <a:latin typeface="Times New Roman"/>
                <a:cs typeface="Times New Roman"/>
              </a:rPr>
              <a:t>distinct,</a:t>
            </a:r>
            <a:r>
              <a:rPr sz="1200" spc="-55" dirty="0">
                <a:latin typeface="Times New Roman"/>
                <a:cs typeface="Times New Roman"/>
              </a:rPr>
              <a:t> </a:t>
            </a:r>
            <a:r>
              <a:rPr sz="1200" spc="-5" dirty="0">
                <a:latin typeface="Times New Roman"/>
                <a:cs typeface="Times New Roman"/>
              </a:rPr>
              <a:t>physically</a:t>
            </a:r>
            <a:r>
              <a:rPr sz="1200" spc="-50" dirty="0">
                <a:latin typeface="Times New Roman"/>
                <a:cs typeface="Times New Roman"/>
              </a:rPr>
              <a:t> </a:t>
            </a:r>
            <a:r>
              <a:rPr sz="1200" spc="-5" dirty="0">
                <a:latin typeface="Times New Roman"/>
                <a:cs typeface="Times New Roman"/>
              </a:rPr>
              <a:t>separate  data center within </a:t>
            </a:r>
            <a:r>
              <a:rPr sz="1200" dirty="0">
                <a:latin typeface="Times New Roman"/>
                <a:cs typeface="Times New Roman"/>
              </a:rPr>
              <a:t>a </a:t>
            </a:r>
            <a:r>
              <a:rPr sz="1200" spc="-5" dirty="0">
                <a:latin typeface="Times New Roman"/>
                <a:cs typeface="Times New Roman"/>
              </a:rPr>
              <a:t>specific </a:t>
            </a:r>
            <a:r>
              <a:rPr sz="1200" dirty="0">
                <a:latin typeface="Times New Roman"/>
                <a:cs typeface="Times New Roman"/>
              </a:rPr>
              <a:t>region. </a:t>
            </a:r>
            <a:r>
              <a:rPr sz="1200" spc="-5" dirty="0">
                <a:latin typeface="Times New Roman"/>
                <a:cs typeface="Times New Roman"/>
              </a:rPr>
              <a:t>AZs </a:t>
            </a:r>
            <a:r>
              <a:rPr sz="1200" dirty="0">
                <a:latin typeface="Times New Roman"/>
                <a:cs typeface="Times New Roman"/>
              </a:rPr>
              <a:t>are </a:t>
            </a:r>
            <a:r>
              <a:rPr sz="1200" spc="-5" dirty="0">
                <a:latin typeface="Times New Roman"/>
                <a:cs typeface="Times New Roman"/>
              </a:rPr>
              <a:t>designed </a:t>
            </a:r>
            <a:r>
              <a:rPr sz="1200" dirty="0">
                <a:latin typeface="Times New Roman"/>
                <a:cs typeface="Times New Roman"/>
              </a:rPr>
              <a:t>to provide fault </a:t>
            </a:r>
            <a:r>
              <a:rPr sz="1200" spc="-5" dirty="0">
                <a:latin typeface="Times New Roman"/>
                <a:cs typeface="Times New Roman"/>
              </a:rPr>
              <a:t>tolerance and </a:t>
            </a:r>
            <a:r>
              <a:rPr sz="1200" dirty="0">
                <a:latin typeface="Times New Roman"/>
                <a:cs typeface="Times New Roman"/>
              </a:rPr>
              <a:t>high  </a:t>
            </a:r>
            <a:r>
              <a:rPr sz="1200" spc="-5" dirty="0">
                <a:latin typeface="Times New Roman"/>
                <a:cs typeface="Times New Roman"/>
              </a:rPr>
              <a:t>availability </a:t>
            </a:r>
            <a:r>
              <a:rPr sz="1200" dirty="0">
                <a:latin typeface="Times New Roman"/>
                <a:cs typeface="Times New Roman"/>
              </a:rPr>
              <a:t>by isolating </a:t>
            </a:r>
            <a:r>
              <a:rPr sz="1200" spc="-5" dirty="0">
                <a:latin typeface="Times New Roman"/>
                <a:cs typeface="Times New Roman"/>
              </a:rPr>
              <a:t>failures and </a:t>
            </a:r>
            <a:r>
              <a:rPr sz="1200" dirty="0">
                <a:latin typeface="Times New Roman"/>
                <a:cs typeface="Times New Roman"/>
              </a:rPr>
              <a:t>minimizing the </a:t>
            </a:r>
            <a:r>
              <a:rPr sz="1200" spc="-5" dirty="0">
                <a:latin typeface="Times New Roman"/>
                <a:cs typeface="Times New Roman"/>
              </a:rPr>
              <a:t>impact </a:t>
            </a:r>
            <a:r>
              <a:rPr sz="1200" dirty="0">
                <a:latin typeface="Times New Roman"/>
                <a:cs typeface="Times New Roman"/>
              </a:rPr>
              <a:t>of </a:t>
            </a:r>
            <a:r>
              <a:rPr sz="1200" spc="-5" dirty="0">
                <a:latin typeface="Times New Roman"/>
                <a:cs typeface="Times New Roman"/>
              </a:rPr>
              <a:t>any</a:t>
            </a:r>
            <a:r>
              <a:rPr sz="1200" spc="25" dirty="0">
                <a:latin typeface="Times New Roman"/>
                <a:cs typeface="Times New Roman"/>
              </a:rPr>
              <a:t> </a:t>
            </a:r>
            <a:r>
              <a:rPr sz="1200" dirty="0">
                <a:latin typeface="Times New Roman"/>
                <a:cs typeface="Times New Roman"/>
              </a:rPr>
              <a:t>disruption.</a:t>
            </a:r>
            <a:endParaRPr sz="1200">
              <a:latin typeface="Times New Roman"/>
              <a:cs typeface="Times New Roman"/>
            </a:endParaRPr>
          </a:p>
          <a:p>
            <a:pPr>
              <a:lnSpc>
                <a:spcPct val="100000"/>
              </a:lnSpc>
              <a:spcBef>
                <a:spcPts val="20"/>
              </a:spcBef>
            </a:pPr>
            <a:endParaRPr sz="1200">
              <a:latin typeface="Times New Roman"/>
              <a:cs typeface="Times New Roman"/>
            </a:endParaRPr>
          </a:p>
          <a:p>
            <a:pPr marL="12700" marR="5080" algn="just">
              <a:lnSpc>
                <a:spcPct val="143700"/>
              </a:lnSpc>
            </a:pPr>
            <a:r>
              <a:rPr sz="1200" spc="-5" dirty="0">
                <a:latin typeface="Times New Roman"/>
                <a:cs typeface="Times New Roman"/>
              </a:rPr>
              <a:t>Each</a:t>
            </a:r>
            <a:r>
              <a:rPr sz="1200" spc="-105" dirty="0">
                <a:latin typeface="Times New Roman"/>
                <a:cs typeface="Times New Roman"/>
              </a:rPr>
              <a:t> </a:t>
            </a:r>
            <a:r>
              <a:rPr sz="1200" spc="-5" dirty="0">
                <a:latin typeface="Times New Roman"/>
                <a:cs typeface="Times New Roman"/>
              </a:rPr>
              <a:t>AZ</a:t>
            </a:r>
            <a:r>
              <a:rPr sz="1200" spc="-50" dirty="0">
                <a:latin typeface="Times New Roman"/>
                <a:cs typeface="Times New Roman"/>
              </a:rPr>
              <a:t> </a:t>
            </a:r>
            <a:r>
              <a:rPr sz="1200" dirty="0">
                <a:latin typeface="Times New Roman"/>
                <a:cs typeface="Times New Roman"/>
              </a:rPr>
              <a:t>is</a:t>
            </a:r>
            <a:r>
              <a:rPr sz="1200" spc="-50" dirty="0">
                <a:latin typeface="Times New Roman"/>
                <a:cs typeface="Times New Roman"/>
              </a:rPr>
              <a:t> </a:t>
            </a:r>
            <a:r>
              <a:rPr sz="1200" spc="-5" dirty="0">
                <a:latin typeface="Times New Roman"/>
                <a:cs typeface="Times New Roman"/>
              </a:rPr>
              <a:t>equipped</a:t>
            </a:r>
            <a:r>
              <a:rPr sz="1200" spc="-50" dirty="0">
                <a:latin typeface="Times New Roman"/>
                <a:cs typeface="Times New Roman"/>
              </a:rPr>
              <a:t> </a:t>
            </a:r>
            <a:r>
              <a:rPr sz="1200" spc="-5" dirty="0">
                <a:latin typeface="Times New Roman"/>
                <a:cs typeface="Times New Roman"/>
              </a:rPr>
              <a:t>with</a:t>
            </a:r>
            <a:r>
              <a:rPr sz="1200" spc="-40" dirty="0">
                <a:latin typeface="Times New Roman"/>
                <a:cs typeface="Times New Roman"/>
              </a:rPr>
              <a:t> </a:t>
            </a:r>
            <a:r>
              <a:rPr sz="1200" spc="-5" dirty="0">
                <a:latin typeface="Times New Roman"/>
                <a:cs typeface="Times New Roman"/>
              </a:rPr>
              <a:t>independent</a:t>
            </a:r>
            <a:r>
              <a:rPr sz="1200" spc="-45" dirty="0">
                <a:latin typeface="Times New Roman"/>
                <a:cs typeface="Times New Roman"/>
              </a:rPr>
              <a:t> </a:t>
            </a:r>
            <a:r>
              <a:rPr sz="1200" spc="-10" dirty="0">
                <a:latin typeface="Times New Roman"/>
                <a:cs typeface="Times New Roman"/>
              </a:rPr>
              <a:t>power,</a:t>
            </a:r>
            <a:r>
              <a:rPr sz="1200" spc="-50" dirty="0">
                <a:latin typeface="Times New Roman"/>
                <a:cs typeface="Times New Roman"/>
              </a:rPr>
              <a:t> </a:t>
            </a:r>
            <a:r>
              <a:rPr sz="1200" dirty="0">
                <a:latin typeface="Times New Roman"/>
                <a:cs typeface="Times New Roman"/>
              </a:rPr>
              <a:t>cooling,</a:t>
            </a:r>
            <a:r>
              <a:rPr sz="1200" spc="-45" dirty="0">
                <a:latin typeface="Times New Roman"/>
                <a:cs typeface="Times New Roman"/>
              </a:rPr>
              <a:t> </a:t>
            </a:r>
            <a:r>
              <a:rPr sz="1200" spc="-5" dirty="0">
                <a:latin typeface="Times New Roman"/>
                <a:cs typeface="Times New Roman"/>
              </a:rPr>
              <a:t>networking</a:t>
            </a:r>
            <a:r>
              <a:rPr sz="1200" spc="-50" dirty="0">
                <a:latin typeface="Times New Roman"/>
                <a:cs typeface="Times New Roman"/>
              </a:rPr>
              <a:t> </a:t>
            </a:r>
            <a:r>
              <a:rPr sz="1200" spc="-5" dirty="0">
                <a:latin typeface="Times New Roman"/>
                <a:cs typeface="Times New Roman"/>
              </a:rPr>
              <a:t>infrastructure,</a:t>
            </a:r>
            <a:r>
              <a:rPr sz="1200" spc="-50" dirty="0">
                <a:latin typeface="Times New Roman"/>
                <a:cs typeface="Times New Roman"/>
              </a:rPr>
              <a:t> </a:t>
            </a:r>
            <a:r>
              <a:rPr sz="1200" spc="-5" dirty="0">
                <a:latin typeface="Times New Roman"/>
                <a:cs typeface="Times New Roman"/>
              </a:rPr>
              <a:t>and</a:t>
            </a:r>
            <a:r>
              <a:rPr sz="1200" spc="-45" dirty="0">
                <a:latin typeface="Times New Roman"/>
                <a:cs typeface="Times New Roman"/>
              </a:rPr>
              <a:t> </a:t>
            </a:r>
            <a:r>
              <a:rPr sz="1200" dirty="0">
                <a:latin typeface="Times New Roman"/>
                <a:cs typeface="Times New Roman"/>
              </a:rPr>
              <a:t>is</a:t>
            </a:r>
            <a:r>
              <a:rPr sz="1200" spc="-50" dirty="0">
                <a:latin typeface="Times New Roman"/>
                <a:cs typeface="Times New Roman"/>
              </a:rPr>
              <a:t> </a:t>
            </a:r>
            <a:r>
              <a:rPr sz="1200" spc="-5" dirty="0">
                <a:latin typeface="Times New Roman"/>
                <a:cs typeface="Times New Roman"/>
              </a:rPr>
              <a:t>connected  </a:t>
            </a:r>
            <a:r>
              <a:rPr sz="1200" dirty="0">
                <a:latin typeface="Times New Roman"/>
                <a:cs typeface="Times New Roman"/>
              </a:rPr>
              <a:t>to </a:t>
            </a:r>
            <a:r>
              <a:rPr sz="1200" spc="-5" dirty="0">
                <a:latin typeface="Times New Roman"/>
                <a:cs typeface="Times New Roman"/>
              </a:rPr>
              <a:t>other AZs within </a:t>
            </a:r>
            <a:r>
              <a:rPr sz="1200" dirty="0">
                <a:latin typeface="Times New Roman"/>
                <a:cs typeface="Times New Roman"/>
              </a:rPr>
              <a:t>the same </a:t>
            </a:r>
            <a:r>
              <a:rPr sz="1200" spc="-5" dirty="0">
                <a:latin typeface="Times New Roman"/>
                <a:cs typeface="Times New Roman"/>
              </a:rPr>
              <a:t>region through </a:t>
            </a:r>
            <a:r>
              <a:rPr sz="1200" dirty="0">
                <a:latin typeface="Times New Roman"/>
                <a:cs typeface="Times New Roman"/>
              </a:rPr>
              <a:t>high-speed, </a:t>
            </a:r>
            <a:r>
              <a:rPr sz="1200" spc="-5" dirty="0">
                <a:latin typeface="Times New Roman"/>
                <a:cs typeface="Times New Roman"/>
              </a:rPr>
              <a:t>low-latency </a:t>
            </a:r>
            <a:r>
              <a:rPr sz="1200" dirty="0">
                <a:latin typeface="Times New Roman"/>
                <a:cs typeface="Times New Roman"/>
              </a:rPr>
              <a:t>links. </a:t>
            </a:r>
            <a:r>
              <a:rPr sz="1200" spc="-5" dirty="0">
                <a:latin typeface="Times New Roman"/>
                <a:cs typeface="Times New Roman"/>
              </a:rPr>
              <a:t>They </a:t>
            </a:r>
            <a:r>
              <a:rPr sz="1200" dirty="0">
                <a:latin typeface="Times New Roman"/>
                <a:cs typeface="Times New Roman"/>
              </a:rPr>
              <a:t>are </a:t>
            </a:r>
            <a:r>
              <a:rPr sz="1200" spc="-5" dirty="0">
                <a:latin typeface="Times New Roman"/>
                <a:cs typeface="Times New Roman"/>
              </a:rPr>
              <a:t>strategically  located </a:t>
            </a:r>
            <a:r>
              <a:rPr sz="1200" dirty="0">
                <a:latin typeface="Times New Roman"/>
                <a:cs typeface="Times New Roman"/>
              </a:rPr>
              <a:t>to minimize the risk of </a:t>
            </a:r>
            <a:r>
              <a:rPr sz="1200" spc="-5" dirty="0">
                <a:latin typeface="Times New Roman"/>
                <a:cs typeface="Times New Roman"/>
              </a:rPr>
              <a:t>natural disasters affecting </a:t>
            </a:r>
            <a:r>
              <a:rPr sz="1200" dirty="0">
                <a:latin typeface="Times New Roman"/>
                <a:cs typeface="Times New Roman"/>
              </a:rPr>
              <a:t>multiple </a:t>
            </a:r>
            <a:r>
              <a:rPr sz="1200" spc="-5" dirty="0">
                <a:latin typeface="Times New Roman"/>
                <a:cs typeface="Times New Roman"/>
              </a:rPr>
              <a:t>zones</a:t>
            </a:r>
            <a:r>
              <a:rPr sz="1200" dirty="0">
                <a:latin typeface="Times New Roman"/>
                <a:cs typeface="Times New Roman"/>
              </a:rPr>
              <a:t> </a:t>
            </a:r>
            <a:r>
              <a:rPr sz="1200" spc="-5" dirty="0">
                <a:latin typeface="Times New Roman"/>
                <a:cs typeface="Times New Roman"/>
              </a:rPr>
              <a:t>simultaneously.</a:t>
            </a:r>
            <a:endParaRPr sz="1200">
              <a:latin typeface="Times New Roman"/>
              <a:cs typeface="Times New Roman"/>
            </a:endParaRPr>
          </a:p>
          <a:p>
            <a:pPr>
              <a:lnSpc>
                <a:spcPct val="100000"/>
              </a:lnSpc>
              <a:spcBef>
                <a:spcPts val="20"/>
              </a:spcBef>
            </a:pPr>
            <a:endParaRPr sz="1200">
              <a:latin typeface="Times New Roman"/>
              <a:cs typeface="Times New Roman"/>
            </a:endParaRPr>
          </a:p>
          <a:p>
            <a:pPr marL="12700" marR="8890" algn="just">
              <a:lnSpc>
                <a:spcPct val="143700"/>
              </a:lnSpc>
            </a:pPr>
            <a:r>
              <a:rPr sz="1200" dirty="0">
                <a:latin typeface="Times New Roman"/>
                <a:cs typeface="Times New Roman"/>
              </a:rPr>
              <a:t>By distributing </a:t>
            </a:r>
            <a:r>
              <a:rPr sz="1200" spc="-5" dirty="0">
                <a:latin typeface="Times New Roman"/>
                <a:cs typeface="Times New Roman"/>
              </a:rPr>
              <a:t>resources across </a:t>
            </a:r>
            <a:r>
              <a:rPr sz="1200" dirty="0">
                <a:latin typeface="Times New Roman"/>
                <a:cs typeface="Times New Roman"/>
              </a:rPr>
              <a:t>multiple </a:t>
            </a:r>
            <a:r>
              <a:rPr sz="1200" spc="-5" dirty="0">
                <a:latin typeface="Times New Roman"/>
                <a:cs typeface="Times New Roman"/>
              </a:rPr>
              <a:t>AZs, </a:t>
            </a:r>
            <a:r>
              <a:rPr sz="1200" dirty="0">
                <a:latin typeface="Times New Roman"/>
                <a:cs typeface="Times New Roman"/>
              </a:rPr>
              <a:t>you </a:t>
            </a:r>
            <a:r>
              <a:rPr sz="1200" spc="-5" dirty="0">
                <a:latin typeface="Times New Roman"/>
                <a:cs typeface="Times New Roman"/>
              </a:rPr>
              <a:t>can design </a:t>
            </a:r>
            <a:r>
              <a:rPr sz="1200" dirty="0">
                <a:latin typeface="Times New Roman"/>
                <a:cs typeface="Times New Roman"/>
              </a:rPr>
              <a:t>highly </a:t>
            </a:r>
            <a:r>
              <a:rPr sz="1200" spc="-5" dirty="0">
                <a:latin typeface="Times New Roman"/>
                <a:cs typeface="Times New Roman"/>
              </a:rPr>
              <a:t>reliable and resilient  architectures </a:t>
            </a:r>
            <a:r>
              <a:rPr sz="1200" dirty="0">
                <a:latin typeface="Times New Roman"/>
                <a:cs typeface="Times New Roman"/>
              </a:rPr>
              <a:t>in </a:t>
            </a:r>
            <a:r>
              <a:rPr sz="1200" spc="-25" dirty="0">
                <a:latin typeface="Times New Roman"/>
                <a:cs typeface="Times New Roman"/>
              </a:rPr>
              <a:t>AWS. </a:t>
            </a:r>
            <a:r>
              <a:rPr sz="1200" spc="-5" dirty="0">
                <a:latin typeface="Times New Roman"/>
                <a:cs typeface="Times New Roman"/>
              </a:rPr>
              <a:t>When </a:t>
            </a:r>
            <a:r>
              <a:rPr sz="1200" dirty="0">
                <a:latin typeface="Times New Roman"/>
                <a:cs typeface="Times New Roman"/>
              </a:rPr>
              <a:t>you </a:t>
            </a:r>
            <a:r>
              <a:rPr sz="1200" spc="-5" dirty="0">
                <a:latin typeface="Times New Roman"/>
                <a:cs typeface="Times New Roman"/>
              </a:rPr>
              <a:t>launch resources </a:t>
            </a:r>
            <a:r>
              <a:rPr sz="1200" dirty="0">
                <a:latin typeface="Times New Roman"/>
                <a:cs typeface="Times New Roman"/>
              </a:rPr>
              <a:t>like EC2 </a:t>
            </a:r>
            <a:r>
              <a:rPr sz="1200" spc="-5" dirty="0">
                <a:latin typeface="Times New Roman"/>
                <a:cs typeface="Times New Roman"/>
              </a:rPr>
              <a:t>instances, databases, </a:t>
            </a:r>
            <a:r>
              <a:rPr sz="1200" dirty="0">
                <a:latin typeface="Times New Roman"/>
                <a:cs typeface="Times New Roman"/>
              </a:rPr>
              <a:t>or </a:t>
            </a:r>
            <a:r>
              <a:rPr sz="1200" spc="-5" dirty="0">
                <a:latin typeface="Times New Roman"/>
                <a:cs typeface="Times New Roman"/>
              </a:rPr>
              <a:t>storage  volumes, </a:t>
            </a:r>
            <a:r>
              <a:rPr sz="1200" dirty="0">
                <a:latin typeface="Times New Roman"/>
                <a:cs typeface="Times New Roman"/>
              </a:rPr>
              <a:t>you </a:t>
            </a:r>
            <a:r>
              <a:rPr sz="1200" spc="-5" dirty="0">
                <a:latin typeface="Times New Roman"/>
                <a:cs typeface="Times New Roman"/>
              </a:rPr>
              <a:t>have </a:t>
            </a:r>
            <a:r>
              <a:rPr sz="1200" dirty="0">
                <a:latin typeface="Times New Roman"/>
                <a:cs typeface="Times New Roman"/>
              </a:rPr>
              <a:t>the option to </a:t>
            </a:r>
            <a:r>
              <a:rPr sz="1200" spc="-5" dirty="0">
                <a:latin typeface="Times New Roman"/>
                <a:cs typeface="Times New Roman"/>
              </a:rPr>
              <a:t>select </a:t>
            </a:r>
            <a:r>
              <a:rPr sz="1200" dirty="0">
                <a:latin typeface="Times New Roman"/>
                <a:cs typeface="Times New Roman"/>
              </a:rPr>
              <a:t>the </a:t>
            </a:r>
            <a:r>
              <a:rPr sz="1200" spc="-5" dirty="0">
                <a:latin typeface="Times New Roman"/>
                <a:cs typeface="Times New Roman"/>
              </a:rPr>
              <a:t>AZ </a:t>
            </a:r>
            <a:r>
              <a:rPr sz="1200" dirty="0">
                <a:latin typeface="Times New Roman"/>
                <a:cs typeface="Times New Roman"/>
              </a:rPr>
              <a:t>in </a:t>
            </a:r>
            <a:r>
              <a:rPr sz="1200" spc="-5" dirty="0">
                <a:latin typeface="Times New Roman"/>
                <a:cs typeface="Times New Roman"/>
              </a:rPr>
              <a:t>which </a:t>
            </a:r>
            <a:r>
              <a:rPr sz="1200" dirty="0">
                <a:latin typeface="Times New Roman"/>
                <a:cs typeface="Times New Roman"/>
              </a:rPr>
              <a:t>they </a:t>
            </a:r>
            <a:r>
              <a:rPr sz="1200" spc="-5" dirty="0">
                <a:latin typeface="Times New Roman"/>
                <a:cs typeface="Times New Roman"/>
              </a:rPr>
              <a:t>should </a:t>
            </a:r>
            <a:r>
              <a:rPr sz="1200" dirty="0">
                <a:latin typeface="Times New Roman"/>
                <a:cs typeface="Times New Roman"/>
              </a:rPr>
              <a:t>be</a:t>
            </a:r>
            <a:r>
              <a:rPr sz="1200" spc="-75" dirty="0">
                <a:latin typeface="Times New Roman"/>
                <a:cs typeface="Times New Roman"/>
              </a:rPr>
              <a:t> </a:t>
            </a:r>
            <a:r>
              <a:rPr sz="1200" dirty="0">
                <a:latin typeface="Times New Roman"/>
                <a:cs typeface="Times New Roman"/>
              </a:rPr>
              <a:t>provisioned.</a:t>
            </a:r>
            <a:endParaRPr sz="1200">
              <a:latin typeface="Times New Roman"/>
              <a:cs typeface="Times New Roman"/>
            </a:endParaRPr>
          </a:p>
          <a:p>
            <a:pPr>
              <a:lnSpc>
                <a:spcPct val="100000"/>
              </a:lnSpc>
              <a:spcBef>
                <a:spcPts val="15"/>
              </a:spcBef>
            </a:pPr>
            <a:endParaRPr sz="1750">
              <a:latin typeface="Times New Roman"/>
              <a:cs typeface="Times New Roman"/>
            </a:endParaRPr>
          </a:p>
          <a:p>
            <a:pPr marL="12700" algn="just">
              <a:lnSpc>
                <a:spcPct val="100000"/>
              </a:lnSpc>
            </a:pPr>
            <a:r>
              <a:rPr sz="1200" dirty="0">
                <a:latin typeface="Times New Roman"/>
                <a:cs typeface="Times New Roman"/>
              </a:rPr>
              <a:t>The </a:t>
            </a:r>
            <a:r>
              <a:rPr sz="1200" spc="-5" dirty="0">
                <a:latin typeface="Times New Roman"/>
                <a:cs typeface="Times New Roman"/>
              </a:rPr>
              <a:t>primary benefits </a:t>
            </a:r>
            <a:r>
              <a:rPr sz="1200" dirty="0">
                <a:latin typeface="Times New Roman"/>
                <a:cs typeface="Times New Roman"/>
              </a:rPr>
              <a:t>of utilizing </a:t>
            </a:r>
            <a:r>
              <a:rPr sz="1200" spc="-10" dirty="0">
                <a:latin typeface="Times New Roman"/>
                <a:cs typeface="Times New Roman"/>
              </a:rPr>
              <a:t>Availability </a:t>
            </a:r>
            <a:r>
              <a:rPr sz="1200" spc="-5" dirty="0">
                <a:latin typeface="Times New Roman"/>
                <a:cs typeface="Times New Roman"/>
              </a:rPr>
              <a:t>Zones </a:t>
            </a:r>
            <a:r>
              <a:rPr sz="1200" dirty="0">
                <a:latin typeface="Times New Roman"/>
                <a:cs typeface="Times New Roman"/>
              </a:rPr>
              <a:t>in </a:t>
            </a:r>
            <a:r>
              <a:rPr sz="1200" spc="-35" dirty="0">
                <a:latin typeface="Times New Roman"/>
                <a:cs typeface="Times New Roman"/>
              </a:rPr>
              <a:t>AWS</a:t>
            </a:r>
            <a:r>
              <a:rPr sz="1200" spc="-125" dirty="0">
                <a:latin typeface="Times New Roman"/>
                <a:cs typeface="Times New Roman"/>
              </a:rPr>
              <a:t> </a:t>
            </a:r>
            <a:r>
              <a:rPr sz="1200" spc="-5" dirty="0">
                <a:latin typeface="Times New Roman"/>
                <a:cs typeface="Times New Roman"/>
              </a:rPr>
              <a:t>include:</a:t>
            </a:r>
            <a:endParaRPr sz="1200">
              <a:latin typeface="Times New Roman"/>
              <a:cs typeface="Times New Roman"/>
            </a:endParaRPr>
          </a:p>
          <a:p>
            <a:pPr>
              <a:lnSpc>
                <a:spcPct val="100000"/>
              </a:lnSpc>
              <a:spcBef>
                <a:spcPts val="15"/>
              </a:spcBef>
            </a:pPr>
            <a:endParaRPr sz="1100">
              <a:latin typeface="Times New Roman"/>
              <a:cs typeface="Times New Roman"/>
            </a:endParaRPr>
          </a:p>
          <a:p>
            <a:pPr marL="12700" marR="7620" algn="just">
              <a:lnSpc>
                <a:spcPct val="144000"/>
              </a:lnSpc>
              <a:spcBef>
                <a:spcPts val="5"/>
              </a:spcBef>
            </a:pPr>
            <a:r>
              <a:rPr sz="1400" spc="-5" dirty="0">
                <a:latin typeface="Times New Roman"/>
                <a:cs typeface="Times New Roman"/>
              </a:rPr>
              <a:t>Fault tolerance</a:t>
            </a:r>
            <a:r>
              <a:rPr sz="1200" spc="-5" dirty="0">
                <a:latin typeface="Times New Roman"/>
                <a:cs typeface="Times New Roman"/>
              </a:rPr>
              <a:t>: </a:t>
            </a:r>
            <a:r>
              <a:rPr sz="1200" dirty="0">
                <a:latin typeface="Times New Roman"/>
                <a:cs typeface="Times New Roman"/>
              </a:rPr>
              <a:t>By </a:t>
            </a:r>
            <a:r>
              <a:rPr sz="1200" spc="-5" dirty="0">
                <a:latin typeface="Times New Roman"/>
                <a:cs typeface="Times New Roman"/>
              </a:rPr>
              <a:t>deploying resources </a:t>
            </a:r>
            <a:r>
              <a:rPr sz="1200" dirty="0">
                <a:latin typeface="Times New Roman"/>
                <a:cs typeface="Times New Roman"/>
              </a:rPr>
              <a:t>in </a:t>
            </a:r>
            <a:r>
              <a:rPr sz="1200" spc="-5" dirty="0">
                <a:latin typeface="Times New Roman"/>
                <a:cs typeface="Times New Roman"/>
              </a:rPr>
              <a:t>different </a:t>
            </a:r>
            <a:r>
              <a:rPr sz="1200" dirty="0">
                <a:latin typeface="Times New Roman"/>
                <a:cs typeface="Times New Roman"/>
              </a:rPr>
              <a:t>AZs, you </a:t>
            </a:r>
            <a:r>
              <a:rPr sz="1200" spc="-5" dirty="0">
                <a:latin typeface="Times New Roman"/>
                <a:cs typeface="Times New Roman"/>
              </a:rPr>
              <a:t>protect </a:t>
            </a:r>
            <a:r>
              <a:rPr sz="1200" dirty="0">
                <a:latin typeface="Times New Roman"/>
                <a:cs typeface="Times New Roman"/>
              </a:rPr>
              <a:t>your </a:t>
            </a:r>
            <a:r>
              <a:rPr sz="1200" spc="-5" dirty="0">
                <a:latin typeface="Times New Roman"/>
                <a:cs typeface="Times New Roman"/>
              </a:rPr>
              <a:t>applications from  single </a:t>
            </a:r>
            <a:r>
              <a:rPr sz="1200" dirty="0">
                <a:latin typeface="Times New Roman"/>
                <a:cs typeface="Times New Roman"/>
              </a:rPr>
              <a:t>points of </a:t>
            </a:r>
            <a:r>
              <a:rPr sz="1200" spc="-5" dirty="0">
                <a:latin typeface="Times New Roman"/>
                <a:cs typeface="Times New Roman"/>
              </a:rPr>
              <a:t>failure. </a:t>
            </a:r>
            <a:r>
              <a:rPr sz="1200" dirty="0">
                <a:latin typeface="Times New Roman"/>
                <a:cs typeface="Times New Roman"/>
              </a:rPr>
              <a:t>If one </a:t>
            </a:r>
            <a:r>
              <a:rPr sz="1200" spc="-5" dirty="0">
                <a:latin typeface="Times New Roman"/>
                <a:cs typeface="Times New Roman"/>
              </a:rPr>
              <a:t>AZ </a:t>
            </a:r>
            <a:r>
              <a:rPr sz="1200" dirty="0">
                <a:latin typeface="Times New Roman"/>
                <a:cs typeface="Times New Roman"/>
              </a:rPr>
              <a:t>experiences </a:t>
            </a:r>
            <a:r>
              <a:rPr sz="1200" spc="-5" dirty="0">
                <a:latin typeface="Times New Roman"/>
                <a:cs typeface="Times New Roman"/>
              </a:rPr>
              <a:t>an issue, </a:t>
            </a:r>
            <a:r>
              <a:rPr sz="1200" dirty="0">
                <a:latin typeface="Times New Roman"/>
                <a:cs typeface="Times New Roman"/>
              </a:rPr>
              <a:t>your </a:t>
            </a:r>
            <a:r>
              <a:rPr sz="1200" spc="-5" dirty="0">
                <a:latin typeface="Times New Roman"/>
                <a:cs typeface="Times New Roman"/>
              </a:rPr>
              <a:t>applications </a:t>
            </a:r>
            <a:r>
              <a:rPr sz="1200" dirty="0">
                <a:latin typeface="Times New Roman"/>
                <a:cs typeface="Times New Roman"/>
              </a:rPr>
              <a:t>can </a:t>
            </a:r>
            <a:r>
              <a:rPr sz="1200" spc="-5" dirty="0">
                <a:latin typeface="Times New Roman"/>
                <a:cs typeface="Times New Roman"/>
              </a:rPr>
              <a:t>continue </a:t>
            </a:r>
            <a:r>
              <a:rPr sz="1200" dirty="0">
                <a:latin typeface="Times New Roman"/>
                <a:cs typeface="Times New Roman"/>
              </a:rPr>
              <a:t>running in  other </a:t>
            </a:r>
            <a:r>
              <a:rPr sz="1200" spc="-5" dirty="0">
                <a:latin typeface="Times New Roman"/>
                <a:cs typeface="Times New Roman"/>
              </a:rPr>
              <a:t>AZs, ensuring minimal</a:t>
            </a:r>
            <a:r>
              <a:rPr sz="1200" spc="-65" dirty="0">
                <a:latin typeface="Times New Roman"/>
                <a:cs typeface="Times New Roman"/>
              </a:rPr>
              <a:t> </a:t>
            </a:r>
            <a:r>
              <a:rPr sz="1200" dirty="0">
                <a:latin typeface="Times New Roman"/>
                <a:cs typeface="Times New Roman"/>
              </a:rPr>
              <a:t>downtime.</a:t>
            </a:r>
            <a:endParaRPr sz="1200">
              <a:latin typeface="Times New Roman"/>
              <a:cs typeface="Times New Roman"/>
            </a:endParaRPr>
          </a:p>
          <a:p>
            <a:pPr>
              <a:lnSpc>
                <a:spcPct val="100000"/>
              </a:lnSpc>
              <a:spcBef>
                <a:spcPts val="15"/>
              </a:spcBef>
            </a:pPr>
            <a:endParaRPr sz="1100">
              <a:latin typeface="Times New Roman"/>
              <a:cs typeface="Times New Roman"/>
            </a:endParaRPr>
          </a:p>
          <a:p>
            <a:pPr marL="12700" marR="6350" algn="just">
              <a:lnSpc>
                <a:spcPct val="144000"/>
              </a:lnSpc>
            </a:pPr>
            <a:r>
              <a:rPr sz="1400" spc="-5" dirty="0">
                <a:latin typeface="Times New Roman"/>
                <a:cs typeface="Times New Roman"/>
              </a:rPr>
              <a:t>High availability: </a:t>
            </a:r>
            <a:r>
              <a:rPr sz="1200" spc="-5" dirty="0">
                <a:latin typeface="Times New Roman"/>
                <a:cs typeface="Times New Roman"/>
              </a:rPr>
              <a:t>Distributing resources </a:t>
            </a:r>
            <a:r>
              <a:rPr sz="1200" dirty="0">
                <a:latin typeface="Times New Roman"/>
                <a:cs typeface="Times New Roman"/>
              </a:rPr>
              <a:t>across </a:t>
            </a:r>
            <a:r>
              <a:rPr sz="1200" spc="-5" dirty="0">
                <a:latin typeface="Times New Roman"/>
                <a:cs typeface="Times New Roman"/>
              </a:rPr>
              <a:t>AZs allows </a:t>
            </a:r>
            <a:r>
              <a:rPr sz="1200" dirty="0">
                <a:latin typeface="Times New Roman"/>
                <a:cs typeface="Times New Roman"/>
              </a:rPr>
              <a:t>you to achieve high </a:t>
            </a:r>
            <a:r>
              <a:rPr sz="1200" spc="-5" dirty="0">
                <a:latin typeface="Times New Roman"/>
                <a:cs typeface="Times New Roman"/>
              </a:rPr>
              <a:t>availability</a:t>
            </a:r>
            <a:r>
              <a:rPr sz="1200" spc="-190" dirty="0">
                <a:latin typeface="Times New Roman"/>
                <a:cs typeface="Times New Roman"/>
              </a:rPr>
              <a:t> </a:t>
            </a:r>
            <a:r>
              <a:rPr sz="1200" dirty="0">
                <a:latin typeface="Times New Roman"/>
                <a:cs typeface="Times New Roman"/>
              </a:rPr>
              <a:t>for  your </a:t>
            </a:r>
            <a:r>
              <a:rPr sz="1200" spc="-5" dirty="0">
                <a:latin typeface="Times New Roman"/>
                <a:cs typeface="Times New Roman"/>
              </a:rPr>
              <a:t>applications. </a:t>
            </a:r>
            <a:r>
              <a:rPr sz="1200" dirty="0">
                <a:latin typeface="Times New Roman"/>
                <a:cs typeface="Times New Roman"/>
              </a:rPr>
              <a:t>Services like load </a:t>
            </a:r>
            <a:r>
              <a:rPr sz="1200" spc="-5" dirty="0">
                <a:latin typeface="Times New Roman"/>
                <a:cs typeface="Times New Roman"/>
              </a:rPr>
              <a:t>balancers </a:t>
            </a:r>
            <a:r>
              <a:rPr sz="1200" dirty="0">
                <a:latin typeface="Times New Roman"/>
                <a:cs typeface="Times New Roman"/>
              </a:rPr>
              <a:t>can be configured to route </a:t>
            </a:r>
            <a:r>
              <a:rPr sz="1200" spc="-10" dirty="0">
                <a:latin typeface="Times New Roman"/>
                <a:cs typeface="Times New Roman"/>
              </a:rPr>
              <a:t>traffic </a:t>
            </a:r>
            <a:r>
              <a:rPr sz="1200" dirty="0">
                <a:latin typeface="Times New Roman"/>
                <a:cs typeface="Times New Roman"/>
              </a:rPr>
              <a:t>across multiple  </a:t>
            </a:r>
            <a:r>
              <a:rPr sz="1200" spc="-5" dirty="0">
                <a:latin typeface="Times New Roman"/>
                <a:cs typeface="Times New Roman"/>
              </a:rPr>
              <a:t>AZs, automatically </a:t>
            </a:r>
            <a:r>
              <a:rPr sz="1200" dirty="0">
                <a:latin typeface="Times New Roman"/>
                <a:cs typeface="Times New Roman"/>
              </a:rPr>
              <a:t>diverting </a:t>
            </a:r>
            <a:r>
              <a:rPr sz="1200" spc="-10" dirty="0">
                <a:latin typeface="Times New Roman"/>
                <a:cs typeface="Times New Roman"/>
              </a:rPr>
              <a:t>traffic </a:t>
            </a:r>
            <a:r>
              <a:rPr sz="1200" dirty="0">
                <a:latin typeface="Times New Roman"/>
                <a:cs typeface="Times New Roman"/>
              </a:rPr>
              <a:t>to healthy </a:t>
            </a:r>
            <a:r>
              <a:rPr sz="1200" spc="-5" dirty="0">
                <a:latin typeface="Times New Roman"/>
                <a:cs typeface="Times New Roman"/>
              </a:rPr>
              <a:t>instances </a:t>
            </a:r>
            <a:r>
              <a:rPr sz="1200" dirty="0">
                <a:latin typeface="Times New Roman"/>
                <a:cs typeface="Times New Roman"/>
              </a:rPr>
              <a:t>if one </a:t>
            </a:r>
            <a:r>
              <a:rPr sz="1200" spc="-5" dirty="0">
                <a:latin typeface="Times New Roman"/>
                <a:cs typeface="Times New Roman"/>
              </a:rPr>
              <a:t>AZ </a:t>
            </a:r>
            <a:r>
              <a:rPr sz="1200" dirty="0">
                <a:latin typeface="Times New Roman"/>
                <a:cs typeface="Times New Roman"/>
              </a:rPr>
              <a:t>becomes</a:t>
            </a:r>
            <a:r>
              <a:rPr sz="1200" spc="-45" dirty="0">
                <a:latin typeface="Times New Roman"/>
                <a:cs typeface="Times New Roman"/>
              </a:rPr>
              <a:t> </a:t>
            </a:r>
            <a:r>
              <a:rPr sz="1200" spc="-5" dirty="0">
                <a:latin typeface="Times New Roman"/>
                <a:cs typeface="Times New Roman"/>
              </a:rPr>
              <a:t>unavailable.</a:t>
            </a:r>
            <a:endParaRPr sz="1200">
              <a:latin typeface="Times New Roman"/>
              <a:cs typeface="Times New Roman"/>
            </a:endParaRPr>
          </a:p>
        </p:txBody>
      </p:sp>
      <p:sp>
        <p:nvSpPr>
          <p:cNvPr id="4" name="object 4"/>
          <p:cNvSpPr/>
          <p:nvPr/>
        </p:nvSpPr>
        <p:spPr>
          <a:xfrm>
            <a:off x="1822450" y="914400"/>
            <a:ext cx="4060571" cy="157734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9444228"/>
                </a:lnTo>
                <a:lnTo>
                  <a:pt x="6096" y="9444228"/>
                </a:lnTo>
                <a:lnTo>
                  <a:pt x="6096" y="6096"/>
                </a:lnTo>
                <a:lnTo>
                  <a:pt x="7158215" y="6096"/>
                </a:lnTo>
                <a:lnTo>
                  <a:pt x="7158215" y="9444228"/>
                </a:lnTo>
                <a:lnTo>
                  <a:pt x="7164311" y="9444228"/>
                </a:lnTo>
                <a:lnTo>
                  <a:pt x="7164311" y="0"/>
                </a:lnTo>
                <a:close/>
              </a:path>
            </a:pathLst>
          </a:custGeom>
          <a:solidFill>
            <a:srgbClr val="000000"/>
          </a:solid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296</TotalTime>
  <Words>5819</Words>
  <Application>Microsoft Office PowerPoint</Application>
  <PresentationFormat>Custom</PresentationFormat>
  <Paragraphs>364</Paragraphs>
  <Slides>42</Slides>
  <Notes>0</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  BLACKBUCKS INTERNSHIP REPORT</vt:lpstr>
      <vt:lpstr>BLACKBUCK INTERNSHIP WORK</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BLACKBUCKS INTERNSHIP REPORT</dc:title>
  <dc:creator>JYOTHSNA</dc:creator>
  <cp:lastModifiedBy>2nd YEAR</cp:lastModifiedBy>
  <cp:revision>31</cp:revision>
  <dcterms:created xsi:type="dcterms:W3CDTF">2023-07-23T16:07:01Z</dcterms:created>
  <dcterms:modified xsi:type="dcterms:W3CDTF">2023-07-27T05:34:58Z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2023-06-27T00:00:00Z</vt:filetime>
  </property>
  <property fmtid="{D5CDD505-2E9C-101B-9397-08002B2CF9AE}" pid="3" name="Creator">
    <vt:lpwstr>Microsoft® Word 2019</vt:lpwstr>
  </property>
  <property fmtid="{D5CDD505-2E9C-101B-9397-08002B2CF9AE}" pid="4" name="LastSaved">
    <vt:filetime>2023-07-23T00:00:00Z</vt:filetime>
  </property>
</Properties>
</file>